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7" r:id="rId1"/>
  </p:sldMasterIdLst>
  <p:notesMasterIdLst>
    <p:notesMasterId r:id="rId74"/>
  </p:notesMasterIdLst>
  <p:sldIdLst>
    <p:sldId id="322" r:id="rId2"/>
    <p:sldId id="325" r:id="rId3"/>
    <p:sldId id="256" r:id="rId4"/>
    <p:sldId id="257" r:id="rId5"/>
    <p:sldId id="258" r:id="rId6"/>
    <p:sldId id="259" r:id="rId7"/>
    <p:sldId id="260" r:id="rId8"/>
    <p:sldId id="262" r:id="rId9"/>
    <p:sldId id="261" r:id="rId10"/>
    <p:sldId id="324" r:id="rId11"/>
    <p:sldId id="263" r:id="rId12"/>
    <p:sldId id="265" r:id="rId13"/>
    <p:sldId id="267" r:id="rId14"/>
    <p:sldId id="268" r:id="rId15"/>
    <p:sldId id="269" r:id="rId16"/>
    <p:sldId id="270" r:id="rId17"/>
    <p:sldId id="271" r:id="rId18"/>
    <p:sldId id="276" r:id="rId19"/>
    <p:sldId id="277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319" r:id="rId37"/>
    <p:sldId id="292" r:id="rId38"/>
    <p:sldId id="293" r:id="rId39"/>
    <p:sldId id="294" r:id="rId40"/>
    <p:sldId id="318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26" r:id="rId53"/>
    <p:sldId id="306" r:id="rId54"/>
    <p:sldId id="308" r:id="rId55"/>
    <p:sldId id="327" r:id="rId56"/>
    <p:sldId id="310" r:id="rId57"/>
    <p:sldId id="328" r:id="rId58"/>
    <p:sldId id="311" r:id="rId59"/>
    <p:sldId id="312" r:id="rId60"/>
    <p:sldId id="313" r:id="rId61"/>
    <p:sldId id="314" r:id="rId62"/>
    <p:sldId id="317" r:id="rId63"/>
    <p:sldId id="315" r:id="rId64"/>
    <p:sldId id="316" r:id="rId65"/>
    <p:sldId id="323" r:id="rId66"/>
    <p:sldId id="321" r:id="rId67"/>
    <p:sldId id="331" r:id="rId68"/>
    <p:sldId id="334" r:id="rId69"/>
    <p:sldId id="332" r:id="rId70"/>
    <p:sldId id="333" r:id="rId71"/>
    <p:sldId id="329" r:id="rId72"/>
    <p:sldId id="330" r:id="rId73"/>
  </p:sldIdLst>
  <p:sldSz cx="10691813" cy="6011863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без заголовка" id="{B54E5F03-E54F-8448-9C73-11DB43637929}">
          <p14:sldIdLst>
            <p14:sldId id="256"/>
            <p14:sldId id="257"/>
            <p14:sldId id="258"/>
            <p14:sldId id="259"/>
            <p14:sldId id="260"/>
            <p14:sldId id="262"/>
            <p14:sldId id="261"/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pos="260" userDrawn="1">
          <p15:clr>
            <a:srgbClr val="9AA0A6"/>
          </p15:clr>
        </p15:guide>
        <p15:guide id="2" pos="3368" userDrawn="1">
          <p15:clr>
            <a:srgbClr val="9AA0A6"/>
          </p15:clr>
        </p15:guide>
        <p15:guide id="3" orient="horz" pos="1395" userDrawn="1">
          <p15:clr>
            <a:srgbClr val="9AA0A6"/>
          </p15:clr>
        </p15:guide>
        <p15:guide id="4" orient="horz" pos="3549" userDrawn="1">
          <p15:clr>
            <a:srgbClr val="9AA0A6"/>
          </p15:clr>
        </p15:guide>
        <p15:guide id="5" pos="1825" userDrawn="1">
          <p15:clr>
            <a:srgbClr val="9AA0A6"/>
          </p15:clr>
        </p15:guide>
        <p15:guide id="6" pos="6497" userDrawn="1">
          <p15:clr>
            <a:srgbClr val="9AA0A6"/>
          </p15:clr>
        </p15:guide>
        <p15:guide id="7" pos="4932" userDrawn="1">
          <p15:clr>
            <a:srgbClr val="9AA0A6"/>
          </p15:clr>
        </p15:guide>
        <p15:guide id="8" orient="horz" pos="714" userDrawn="1">
          <p15:clr>
            <a:srgbClr val="9AA0A6"/>
          </p15:clr>
        </p15:guide>
        <p15:guide id="9" orient="horz" pos="3390" userDrawn="1">
          <p15:clr>
            <a:srgbClr val="9AA0A6"/>
          </p15:clr>
        </p15:guide>
        <p15:guide id="10" orient="horz" pos="2052" userDrawn="1">
          <p15:clr>
            <a:srgbClr val="9AA0A6"/>
          </p15:clr>
        </p15:guide>
        <p15:guide id="11" orient="horz" pos="238" userDrawn="1">
          <p15:clr>
            <a:srgbClr val="9AA0A6"/>
          </p15:clr>
        </p15:guide>
        <p15:guide id="12" orient="horz" pos="2710" userDrawn="1">
          <p15:clr>
            <a:srgbClr val="9AA0A6"/>
          </p15:clr>
        </p15:guide>
        <p15:guide id="13" pos="3367" userDrawn="1">
          <p15:clr>
            <a:srgbClr val="A4A3A4"/>
          </p15:clr>
        </p15:guide>
        <p15:guide id="14" pos="2347" userDrawn="1">
          <p15:clr>
            <a:srgbClr val="A4A3A4"/>
          </p15:clr>
        </p15:guide>
        <p15:guide id="15" pos="44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" initials="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6F0EF"/>
    <a:srgbClr val="0065B0"/>
    <a:srgbClr val="AEDBD0"/>
    <a:srgbClr val="003B59"/>
    <a:srgbClr val="70A97F"/>
    <a:srgbClr val="4FB4FF"/>
    <a:srgbClr val="00A8A0"/>
    <a:srgbClr val="009C95"/>
    <a:srgbClr val="0DE980"/>
    <a:srgbClr val="006C6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F8C1A5-47FF-4CF1-952D-70DD7D966BAF}">
  <a:tblStyle styleId="{89F8C1A5-47FF-4CF1-952D-70DD7D966B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591"/>
    <p:restoredTop sz="95238" autoAdjust="0"/>
  </p:normalViewPr>
  <p:slideViewPr>
    <p:cSldViewPr snapToGrid="0">
      <p:cViewPr>
        <p:scale>
          <a:sx n="125" d="100"/>
          <a:sy n="125" d="100"/>
        </p:scale>
        <p:origin x="-822" y="-72"/>
      </p:cViewPr>
      <p:guideLst>
        <p:guide orient="horz" pos="1395"/>
        <p:guide orient="horz" pos="3549"/>
        <p:guide orient="horz" pos="714"/>
        <p:guide orient="horz" pos="3390"/>
        <p:guide orient="horz" pos="2052"/>
        <p:guide orient="horz" pos="238"/>
        <p:guide orient="horz" pos="2710"/>
        <p:guide pos="260"/>
        <p:guide pos="3368"/>
        <p:guide pos="1825"/>
        <p:guide pos="6497"/>
        <p:guide pos="4932"/>
        <p:guide pos="3367"/>
        <p:guide pos="2347"/>
        <p:guide pos="44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22284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9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="" xmlns:a16="http://schemas.microsoft.com/office/drawing/2014/main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708"/>
            <a:ext cx="10698131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="" xmlns:a16="http://schemas.microsoft.com/office/drawing/2014/main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="" xmlns:a16="http://schemas.microsoft.com/office/drawing/2014/main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="" xmlns:a16="http://schemas.microsoft.com/office/drawing/2014/main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="" xmlns:a16="http://schemas.microsoft.com/office/drawing/2014/main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="" xmlns:a16="http://schemas.microsoft.com/office/drawing/2014/main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="" xmlns:a16="http://schemas.microsoft.com/office/drawing/2014/main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="" xmlns:a16="http://schemas.microsoft.com/office/drawing/2014/main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="" xmlns:a16="http://schemas.microsoft.com/office/drawing/2014/main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="" xmlns:a16="http://schemas.microsoft.com/office/drawing/2014/main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="" xmlns:a16="http://schemas.microsoft.com/office/drawing/2014/main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="" xmlns:a16="http://schemas.microsoft.com/office/drawing/2014/main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="" xmlns:a16="http://schemas.microsoft.com/office/drawing/2014/main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2028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="" xmlns:a16="http://schemas.microsoft.com/office/drawing/2014/main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3852" y="708"/>
            <a:ext cx="10690426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="" xmlns:a16="http://schemas.microsoft.com/office/drawing/2014/main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="" xmlns:a16="http://schemas.microsoft.com/office/drawing/2014/main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="" xmlns:a16="http://schemas.microsoft.com/office/drawing/2014/main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="" xmlns:a16="http://schemas.microsoft.com/office/drawing/2014/main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="" xmlns:a16="http://schemas.microsoft.com/office/drawing/2014/main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="" xmlns:a16="http://schemas.microsoft.com/office/drawing/2014/main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="" xmlns:a16="http://schemas.microsoft.com/office/drawing/2014/main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="" xmlns:a16="http://schemas.microsoft.com/office/drawing/2014/main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="" xmlns:a16="http://schemas.microsoft.com/office/drawing/2014/main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="" xmlns:a16="http://schemas.microsoft.com/office/drawing/2014/main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="" xmlns:a16="http://schemas.microsoft.com/office/drawing/2014/main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="" xmlns:a16="http://schemas.microsoft.com/office/drawing/2014/main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50308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4;p13">
            <a:extLst>
              <a:ext uri="{FF2B5EF4-FFF2-40B4-BE49-F238E27FC236}">
                <a16:creationId xmlns="" xmlns:a16="http://schemas.microsoft.com/office/drawing/2014/main" id="{EF2A82B5-DA5B-F963-B34E-83F32E3ED8B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" y="708"/>
            <a:ext cx="10698130" cy="60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8;p19">
            <a:extLst>
              <a:ext uri="{FF2B5EF4-FFF2-40B4-BE49-F238E27FC236}">
                <a16:creationId xmlns="" xmlns:a16="http://schemas.microsoft.com/office/drawing/2014/main" id="{DC3762FD-510E-79CB-13B4-E636EE9F7832}"/>
              </a:ext>
            </a:extLst>
          </p:cNvPr>
          <p:cNvSpPr txBox="1"/>
          <p:nvPr userDrawn="1"/>
        </p:nvSpPr>
        <p:spPr>
          <a:xfrm>
            <a:off x="10003107" y="443398"/>
            <a:ext cx="252242" cy="1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endParaRPr sz="1000" dirty="0">
              <a:solidFill>
                <a:srgbClr val="CA23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650774-B5C5-E258-D0D5-5A21C795B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9042" y="264646"/>
            <a:ext cx="2040598" cy="318475"/>
          </a:xfrm>
          <a:prstGeom prst="rect">
            <a:avLst/>
          </a:prstGeom>
        </p:spPr>
      </p:pic>
      <p:sp>
        <p:nvSpPr>
          <p:cNvPr id="23" name="Google Shape;87;p13">
            <a:extLst>
              <a:ext uri="{FF2B5EF4-FFF2-40B4-BE49-F238E27FC236}">
                <a16:creationId xmlns="" xmlns:a16="http://schemas.microsoft.com/office/drawing/2014/main" id="{7EED976A-E5BD-65E8-11B8-F3061FFA5F7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2;p13">
            <a:extLst>
              <a:ext uri="{FF2B5EF4-FFF2-40B4-BE49-F238E27FC236}">
                <a16:creationId xmlns="" xmlns:a16="http://schemas.microsoft.com/office/drawing/2014/main" id="{8819F3F8-A68E-3EB5-573F-440F210B40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5" name="Google Shape;87;p13">
            <a:extLst>
              <a:ext uri="{FF2B5EF4-FFF2-40B4-BE49-F238E27FC236}">
                <a16:creationId xmlns="" xmlns:a16="http://schemas.microsoft.com/office/drawing/2014/main" id="{23BC88CF-631A-75BB-CE40-82ACA8660B79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2;p13">
            <a:extLst>
              <a:ext uri="{FF2B5EF4-FFF2-40B4-BE49-F238E27FC236}">
                <a16:creationId xmlns="" xmlns:a16="http://schemas.microsoft.com/office/drawing/2014/main" id="{8E0B9300-5FD3-DBA0-BAB9-7DC4872BED79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7" name="Google Shape;87;p13">
            <a:extLst>
              <a:ext uri="{FF2B5EF4-FFF2-40B4-BE49-F238E27FC236}">
                <a16:creationId xmlns="" xmlns:a16="http://schemas.microsoft.com/office/drawing/2014/main" id="{3752542C-9942-6073-A611-CB12B43CB266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92;p13">
            <a:extLst>
              <a:ext uri="{FF2B5EF4-FFF2-40B4-BE49-F238E27FC236}">
                <a16:creationId xmlns="" xmlns:a16="http://schemas.microsoft.com/office/drawing/2014/main" id="{D5B45203-8C54-3527-FC47-64C6707BB5CD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9" name="Google Shape;87;p13">
            <a:extLst>
              <a:ext uri="{FF2B5EF4-FFF2-40B4-BE49-F238E27FC236}">
                <a16:creationId xmlns="" xmlns:a16="http://schemas.microsoft.com/office/drawing/2014/main" id="{B3A06453-5802-70D6-4CE2-F9A2EB09C7DC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92;p13">
            <a:extLst>
              <a:ext uri="{FF2B5EF4-FFF2-40B4-BE49-F238E27FC236}">
                <a16:creationId xmlns="" xmlns:a16="http://schemas.microsoft.com/office/drawing/2014/main" id="{37F775E2-32F8-C668-F7B0-875E5F872569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1" name="Google Shape;87;p13">
            <a:extLst>
              <a:ext uri="{FF2B5EF4-FFF2-40B4-BE49-F238E27FC236}">
                <a16:creationId xmlns="" xmlns:a16="http://schemas.microsoft.com/office/drawing/2014/main" id="{6F2A73AF-56D8-8ECA-B343-8539A3AD0969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2;p13">
            <a:extLst>
              <a:ext uri="{FF2B5EF4-FFF2-40B4-BE49-F238E27FC236}">
                <a16:creationId xmlns="" xmlns:a16="http://schemas.microsoft.com/office/drawing/2014/main" id="{4227B3A7-5C6F-1F2D-A3B7-74719B2BCB5A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3" name="Google Shape;87;p13">
            <a:extLst>
              <a:ext uri="{FF2B5EF4-FFF2-40B4-BE49-F238E27FC236}">
                <a16:creationId xmlns="" xmlns:a16="http://schemas.microsoft.com/office/drawing/2014/main" id="{FEB38A12-7693-EDBC-45C0-12F9B8589E2C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2;p13">
            <a:extLst>
              <a:ext uri="{FF2B5EF4-FFF2-40B4-BE49-F238E27FC236}">
                <a16:creationId xmlns="" xmlns:a16="http://schemas.microsoft.com/office/drawing/2014/main" id="{1E24BD26-0CBF-07C7-732D-344753D00EE2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98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49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09" r:id="rId3"/>
  </p:sldLayoutIdLst>
  <p:hf sldNum="0" hdr="0" ftr="0" dt="0"/>
  <p:txStyles>
    <p:titleStyle>
      <a:lvl1pPr algn="l" defTabSz="801689" rtl="0" eaLnBrk="1" latinLnBrk="0" hangingPunct="1">
        <a:lnSpc>
          <a:spcPct val="85000"/>
        </a:lnSpc>
        <a:spcBef>
          <a:spcPct val="0"/>
        </a:spcBef>
        <a:buNone/>
        <a:defRPr sz="4209" kern="1200" spc="-44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0168" indent="-80168" algn="l" defTabSz="801689" rtl="0" eaLnBrk="1" latinLnBrk="0" hangingPunct="1">
        <a:lnSpc>
          <a:spcPct val="90000"/>
        </a:lnSpc>
        <a:spcBef>
          <a:spcPts val="1052"/>
        </a:spcBef>
        <a:spcAft>
          <a:spcPts val="17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7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36709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5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97047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7385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17723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64412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39760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15107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490455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45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89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534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8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223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5067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911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6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="" xmlns:a16="http://schemas.microsoft.com/office/drawing/2014/main" id="{CD8DBCBF-D4EB-2AA6-5DBE-0C863C55DEE4}"/>
              </a:ext>
            </a:extLst>
          </p:cNvPr>
          <p:cNvSpPr txBox="1"/>
          <p:nvPr/>
        </p:nvSpPr>
        <p:spPr>
          <a:xfrm>
            <a:off x="601037" y="2377440"/>
            <a:ext cx="9320203" cy="250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ato" panose="020F0502020204030203" pitchFamily="34" charset="0"/>
                <a:ea typeface="Verdana" panose="020B0604030504040204" pitchFamily="34" charset="0"/>
                <a:cs typeface="Lato" panose="020F0502020204030203" pitchFamily="34" charset="0"/>
              </a:rPr>
              <a:t>XII</a:t>
            </a:r>
            <a:r>
              <a:rPr lang="ru-RU" sz="3600" dirty="0" smtClean="0">
                <a:solidFill>
                  <a:srgbClr val="002060"/>
                </a:solidFill>
                <a:latin typeface="Lato" panose="020F0502020204030203" pitchFamily="34" charset="0"/>
                <a:ea typeface="Verdana" panose="020B0604030504040204" pitchFamily="34" charset="0"/>
                <a:cs typeface="Lato" panose="020F0502020204030203" pitchFamily="34" charset="0"/>
              </a:rPr>
              <a:t> ПЛЕНУМ САРАТОВСКОЙ ОБЛАСТНОЙ ОРГАНИЗАЦИИ ПРОФСОЮЗА РАБОТНИКОВЗДРАВООХРАНЕНИЯ РФ</a:t>
            </a:r>
          </a:p>
          <a:p>
            <a:pPr algn="ctr"/>
            <a:endParaRPr lang="ru-RU" sz="3600" dirty="0" smtClean="0">
              <a:solidFill>
                <a:srgbClr val="002060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algn="ctr"/>
            <a:endParaRPr lang="ru-RU" sz="3600" dirty="0" smtClean="0">
              <a:solidFill>
                <a:srgbClr val="002060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5" name="Google Shape;86;p13">
            <a:extLst>
              <a:ext uri="{FF2B5EF4-FFF2-40B4-BE49-F238E27FC236}">
                <a16:creationId xmlns="" xmlns:a16="http://schemas.microsoft.com/office/drawing/2014/main" id="{8151F055-9A92-1BCD-DFBA-6C73F2266FD1}"/>
              </a:ext>
            </a:extLst>
          </p:cNvPr>
          <p:cNvSpPr txBox="1"/>
          <p:nvPr/>
        </p:nvSpPr>
        <p:spPr>
          <a:xfrm>
            <a:off x="601037" y="4397406"/>
            <a:ext cx="8302739" cy="9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ru-RU" b="1" dirty="0" smtClean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5257800"/>
            <a:ext cx="481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29 марта  2024 года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76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807720"/>
            <a:ext cx="3866555" cy="5204143"/>
          </a:xfrm>
          <a:prstGeom prst="rect">
            <a:avLst/>
          </a:prstGeom>
        </p:spPr>
      </p:pic>
      <p:pic>
        <p:nvPicPr>
          <p:cNvPr id="3" name="Рисунок 2" descr="3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81" y="809943"/>
            <a:ext cx="3901440" cy="5201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1"/>
            <a:ext cx="10355580" cy="5303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95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1554481"/>
            <a:ext cx="3348990" cy="2796540"/>
          </a:xfrm>
          <a:prstGeom prst="rect">
            <a:avLst/>
          </a:prstGeom>
        </p:spPr>
      </p:pic>
      <p:pic>
        <p:nvPicPr>
          <p:cNvPr id="15" name="Рисунок 14" descr="3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0"/>
            <a:ext cx="4663441" cy="2941320"/>
          </a:xfrm>
          <a:prstGeom prst="rect">
            <a:avLst/>
          </a:prstGeom>
        </p:spPr>
      </p:pic>
      <p:pic>
        <p:nvPicPr>
          <p:cNvPr id="16" name="Рисунок 15" descr="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40" y="2804160"/>
            <a:ext cx="4808220" cy="3207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0712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023;p38">
            <a:extLst>
              <a:ext uri="{FF2B5EF4-FFF2-40B4-BE49-F238E27FC236}">
                <a16:creationId xmlns:a16="http://schemas.microsoft.com/office/drawing/2014/main" xmlns="" id="{FD8C7FFE-471D-3A9E-DD3F-60A92F832AFF}"/>
              </a:ext>
            </a:extLst>
          </p:cNvPr>
          <p:cNvSpPr txBox="1"/>
          <p:nvPr/>
        </p:nvSpPr>
        <p:spPr>
          <a:xfrm>
            <a:off x="3822137" y="2968327"/>
            <a:ext cx="2331720" cy="287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67522"/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9" y="960121"/>
            <a:ext cx="3155401" cy="4685514"/>
          </a:xfrm>
          <a:prstGeom prst="rect">
            <a:avLst/>
          </a:prstGeom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40" y="937260"/>
            <a:ext cx="3337560" cy="4677251"/>
          </a:xfrm>
          <a:prstGeom prst="rect">
            <a:avLst/>
          </a:prstGeom>
        </p:spPr>
      </p:pic>
      <p:pic>
        <p:nvPicPr>
          <p:cNvPr id="7" name="Рисунок 6" descr="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066" y="2621874"/>
            <a:ext cx="2568734" cy="1436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9273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2402;p48">
            <a:extLst>
              <a:ext uri="{FF2B5EF4-FFF2-40B4-BE49-F238E27FC236}">
                <a16:creationId xmlns:a16="http://schemas.microsoft.com/office/drawing/2014/main" xmlns="" id="{08A27F62-43EE-EB39-DCAA-B86DFDF63583}"/>
              </a:ext>
            </a:extLst>
          </p:cNvPr>
          <p:cNvSpPr txBox="1"/>
          <p:nvPr/>
        </p:nvSpPr>
        <p:spPr>
          <a:xfrm>
            <a:off x="2253204" y="3953753"/>
            <a:ext cx="1007203" cy="43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432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Google Shape;2407;p48">
            <a:extLst>
              <a:ext uri="{FF2B5EF4-FFF2-40B4-BE49-F238E27FC236}">
                <a16:creationId xmlns:a16="http://schemas.microsoft.com/office/drawing/2014/main" xmlns="" id="{E5E43583-A724-705E-0A44-F23AB6020CE4}"/>
              </a:ext>
            </a:extLst>
          </p:cNvPr>
          <p:cNvSpPr txBox="1"/>
          <p:nvPr/>
        </p:nvSpPr>
        <p:spPr>
          <a:xfrm>
            <a:off x="371842" y="4496285"/>
            <a:ext cx="1430226" cy="92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3557" indent="-44445" algn="ctr">
              <a:lnSpc>
                <a:spcPct val="95416"/>
              </a:lnSpc>
            </a:pPr>
            <a:endParaRPr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653540"/>
            <a:ext cx="2718002" cy="34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80" y="3482340"/>
            <a:ext cx="3704936" cy="241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nata_\OneDrive\Рабочий стол\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457" y="890920"/>
            <a:ext cx="3710623" cy="256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2247899"/>
            <a:ext cx="3503047" cy="236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6849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663"/>
            <a:ext cx="10165080" cy="51501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440"/>
            <a:ext cx="6648591" cy="515842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278880" y="1150620"/>
            <a:ext cx="3436620" cy="46329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31280" y="1638300"/>
            <a:ext cx="3162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По состоянию на 18 марта 2024 года только 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49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регионах</a:t>
            </a:r>
            <a:r>
              <a:rPr lang="ru-RU" sz="2400" b="1" dirty="0" smtClean="0">
                <a:solidFill>
                  <a:srgbClr val="0070C0"/>
                </a:solidFill>
              </a:rPr>
              <a:t> из более чем 80 установлены выплаты из собственного бюджета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4-03-26_10-44-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" y="2135346"/>
            <a:ext cx="3105150" cy="2457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219700" y="1127760"/>
            <a:ext cx="4160520" cy="452628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84520" y="1165860"/>
            <a:ext cx="3360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Ознакомиться с перепиской ЦК Профсоюза работников здравоохранения РФ и Саратовской областной организации с вышестоящими органами можно на сайте областной организации </a:t>
            </a:r>
            <a:r>
              <a:rPr lang="en-US" sz="2000" b="1" dirty="0" smtClean="0">
                <a:solidFill>
                  <a:srgbClr val="C00000"/>
                </a:solidFill>
              </a:rPr>
              <a:t>sarprofzdrav.ru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разделе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«Мы обращались – нам ответили»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" y="899160"/>
            <a:ext cx="4556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Специалистами обкома осуществляется проведение правовой экспертизы не только </a:t>
            </a:r>
            <a:r>
              <a:rPr lang="ru-RU" sz="1600" u="sng" dirty="0" smtClean="0">
                <a:solidFill>
                  <a:srgbClr val="0070C0"/>
                </a:solidFill>
              </a:rPr>
              <a:t>проектов КД, </a:t>
            </a:r>
            <a:r>
              <a:rPr lang="ru-RU" sz="1600" dirty="0" smtClean="0">
                <a:solidFill>
                  <a:srgbClr val="0070C0"/>
                </a:solidFill>
              </a:rPr>
              <a:t>но и локальных нормативных актов, таких, как </a:t>
            </a:r>
            <a:r>
              <a:rPr lang="ru-RU" sz="1600" u="sng" dirty="0" smtClean="0">
                <a:solidFill>
                  <a:srgbClr val="0070C0"/>
                </a:solidFill>
              </a:rPr>
              <a:t>правила внутреннего трудового распорядка, Положение об оплате труда и  материальном стимулировании</a:t>
            </a:r>
            <a:r>
              <a:rPr lang="ru-RU" sz="1600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endParaRPr lang="ru-RU" sz="1600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Учреждениям с уровнем профсоюзного членства выше 85% за счет  собственного бюджета областная  организация  оплачивает приобретение </a:t>
            </a:r>
            <a:r>
              <a:rPr lang="ru-RU" sz="1600" u="sng" dirty="0" smtClean="0">
                <a:solidFill>
                  <a:srgbClr val="0070C0"/>
                </a:solidFill>
              </a:rPr>
              <a:t>спецодежды для медперсонала в размере от 20 до 100%.</a:t>
            </a:r>
            <a:r>
              <a:rPr lang="ru-RU" sz="1600" dirty="0" smtClean="0">
                <a:solidFill>
                  <a:srgbClr val="0070C0"/>
                </a:solidFill>
              </a:rPr>
              <a:t>  </a:t>
            </a: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rgbClr val="0070C0"/>
              </a:solidFill>
            </a:endParaRPr>
          </a:p>
          <a:p>
            <a:pPr algn="just"/>
            <a:r>
              <a:rPr lang="ru-RU" sz="1600" i="1" dirty="0" smtClean="0">
                <a:solidFill>
                  <a:srgbClr val="002060"/>
                </a:solidFill>
              </a:rPr>
              <a:t>(Этой нормой уже воспользовались 2 учреждения, получившие компенсацию в размере 100 тыс. каждое на приобретение спецодежды для отделений скорой помощи районных больниц)</a:t>
            </a:r>
          </a:p>
          <a:p>
            <a:endParaRPr lang="ru-RU" dirty="0"/>
          </a:p>
        </p:txBody>
      </p:sp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08" y="906780"/>
            <a:ext cx="4426172" cy="3323087"/>
          </a:xfrm>
          <a:prstGeom prst="rect">
            <a:avLst/>
          </a:prstGeom>
        </p:spPr>
      </p:pic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20" y="3645147"/>
            <a:ext cx="4434840" cy="2267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9100" y="998220"/>
            <a:ext cx="9685020" cy="485394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Безымянн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1150620"/>
            <a:ext cx="3863339" cy="2712720"/>
          </a:xfrm>
          <a:prstGeom prst="rect">
            <a:avLst/>
          </a:prstGeom>
        </p:spPr>
      </p:pic>
      <p:pic>
        <p:nvPicPr>
          <p:cNvPr id="7" name="Рисунок 6" descr="Безымянный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709" y="2255520"/>
            <a:ext cx="3792911" cy="2705099"/>
          </a:xfrm>
          <a:prstGeom prst="rect">
            <a:avLst/>
          </a:prstGeom>
        </p:spPr>
      </p:pic>
      <p:pic>
        <p:nvPicPr>
          <p:cNvPr id="8" name="Рисунок 7" descr="Безымянный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34" y="2987386"/>
            <a:ext cx="3897446" cy="2605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" y="1249680"/>
            <a:ext cx="513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2023 году было заключено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3 дополнительных Соглашения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2156460"/>
            <a:ext cx="9875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Lato"/>
              </a:rPr>
              <a:t>Отчет о выполнении в 2023 году министерством здравоохранения области Отраслевого соглашения между министерством здравоохранения Саратовской области и Саратовской областной организацией Профсоюза работников здравоохранения </a:t>
            </a:r>
            <a:endParaRPr lang="ru-RU" sz="2800" dirty="0">
              <a:solidFill>
                <a:srgbClr val="002060"/>
              </a:solidFill>
              <a:latin typeface="La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4914900"/>
            <a:ext cx="99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Степченкова</a:t>
            </a:r>
            <a:r>
              <a:rPr lang="ru-RU" b="1" dirty="0" smtClean="0">
                <a:solidFill>
                  <a:srgbClr val="002060"/>
                </a:solidFill>
              </a:rPr>
              <a:t> Елена Александровна </a:t>
            </a:r>
            <a:r>
              <a:rPr lang="ru-RU" dirty="0" smtClean="0">
                <a:solidFill>
                  <a:srgbClr val="002060"/>
                </a:solidFill>
              </a:rPr>
              <a:t>– первый заместитель министра здравоохранения Саратовской области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5326381" cy="3791387"/>
          </a:xfrm>
          <a:prstGeom prst="rect">
            <a:avLst/>
          </a:prstGeom>
        </p:spPr>
      </p:pic>
      <p:pic>
        <p:nvPicPr>
          <p:cNvPr id="6" name="Рисунок 5" descr="4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456" y="1447800"/>
            <a:ext cx="5117704" cy="3802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922020"/>
            <a:ext cx="3383486" cy="4853940"/>
          </a:xfrm>
          <a:prstGeom prst="rect">
            <a:avLst/>
          </a:prstGeom>
        </p:spPr>
      </p:pic>
      <p:pic>
        <p:nvPicPr>
          <p:cNvPr id="14" name="Рисунок 13" descr="2-2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438" y="929640"/>
            <a:ext cx="3435382" cy="4876800"/>
          </a:xfrm>
          <a:prstGeom prst="actionButtonBlank">
            <a:avLst/>
          </a:prstGeom>
          <a:ln>
            <a:solidFill>
              <a:srgbClr val="AEDBD0"/>
            </a:solidFill>
          </a:ln>
        </p:spPr>
      </p:pic>
      <p:pic>
        <p:nvPicPr>
          <p:cNvPr id="17" name="Рисунок 16" descr="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520" y="2727325"/>
            <a:ext cx="2118678" cy="211867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703820" y="1744980"/>
            <a:ext cx="2537460" cy="68580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«Социальное партнерство»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4780" y="5135880"/>
            <a:ext cx="256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www.sarprofzdrav.ru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хоров С.А. Отраслево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1"/>
            <a:ext cx="10691813" cy="60057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10687756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151120" cy="3131820"/>
          </a:xfrm>
          <a:prstGeom prst="rect">
            <a:avLst/>
          </a:prstGeom>
        </p:spPr>
      </p:pic>
      <p:pic>
        <p:nvPicPr>
          <p:cNvPr id="4" name="Рисунок 3" descr="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1820"/>
            <a:ext cx="5143500" cy="2880043"/>
          </a:xfrm>
          <a:prstGeom prst="rect">
            <a:avLst/>
          </a:prstGeom>
        </p:spPr>
      </p:pic>
      <p:pic>
        <p:nvPicPr>
          <p:cNvPr id="5" name="Рисунок 4" descr="1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20" y="0"/>
            <a:ext cx="5540693" cy="3116580"/>
          </a:xfrm>
          <a:prstGeom prst="rect">
            <a:avLst/>
          </a:prstGeom>
        </p:spPr>
      </p:pic>
      <p:pic>
        <p:nvPicPr>
          <p:cNvPr id="6" name="Рисунок 5" descr="1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1" y="3118317"/>
            <a:ext cx="5548312" cy="28935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8640" cy="3054152"/>
          </a:xfrm>
          <a:prstGeom prst="rect">
            <a:avLst/>
          </a:prstGeom>
        </p:spPr>
      </p:pic>
      <p:pic>
        <p:nvPicPr>
          <p:cNvPr id="3" name="Рисунок 2" descr="5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6560"/>
            <a:ext cx="4366260" cy="3055303"/>
          </a:xfrm>
          <a:prstGeom prst="rect">
            <a:avLst/>
          </a:prstGeom>
        </p:spPr>
      </p:pic>
      <p:pic>
        <p:nvPicPr>
          <p:cNvPr id="5" name="Рисунок 4" descr="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779" y="0"/>
            <a:ext cx="635603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3668"/>
            <a:ext cx="5341620" cy="3739832"/>
          </a:xfrm>
          <a:prstGeom prst="rect">
            <a:avLst/>
          </a:prstGeom>
        </p:spPr>
      </p:pic>
      <p:pic>
        <p:nvPicPr>
          <p:cNvPr id="6" name="Рисунок 5" descr="7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33" y="1402080"/>
            <a:ext cx="5364480" cy="37414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0357"/>
            <a:ext cx="5257800" cy="4017646"/>
          </a:xfrm>
          <a:prstGeom prst="rect">
            <a:avLst/>
          </a:prstGeom>
        </p:spPr>
      </p:pic>
      <p:pic>
        <p:nvPicPr>
          <p:cNvPr id="3" name="Рисунок 2" descr="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940" y="1258490"/>
            <a:ext cx="5456874" cy="40240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8200"/>
            <a:ext cx="6614160" cy="5173663"/>
          </a:xfrm>
          <a:prstGeom prst="rect">
            <a:avLst/>
          </a:prstGeom>
        </p:spPr>
      </p:pic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16" y="838200"/>
            <a:ext cx="4508897" cy="51736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580"/>
            <a:ext cx="6492240" cy="5181283"/>
          </a:xfrm>
          <a:prstGeom prst="rect">
            <a:avLst/>
          </a:prstGeom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20" y="830580"/>
            <a:ext cx="4511993" cy="51812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="" xmlns:a16="http://schemas.microsoft.com/office/drawing/2014/main" id="{CD8DBCBF-D4EB-2AA6-5DBE-0C863C55DEE4}"/>
              </a:ext>
            </a:extLst>
          </p:cNvPr>
          <p:cNvSpPr txBox="1"/>
          <p:nvPr/>
        </p:nvSpPr>
        <p:spPr>
          <a:xfrm>
            <a:off x="601037" y="2377441"/>
            <a:ext cx="9320203" cy="18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ru-RU" sz="3600" dirty="0" smtClean="0">
                <a:solidFill>
                  <a:srgbClr val="003B59"/>
                </a:solidFill>
                <a:latin typeface="Lato" panose="020F0502020204030203" pitchFamily="34" charset="0"/>
                <a:ea typeface="Verdana" panose="020B0604030504040204" pitchFamily="34" charset="0"/>
                <a:cs typeface="Lato" panose="020F0502020204030203" pitchFamily="34" charset="0"/>
              </a:rPr>
              <a:t>Доклад о работе Саратовской областной организации  Профсоюза работников здравоохранения РФ за 2023 год</a:t>
            </a:r>
            <a:endParaRPr lang="ru-RU" sz="2800" dirty="0">
              <a:solidFill>
                <a:srgbClr val="003B59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5" name="Google Shape;86;p13">
            <a:extLst>
              <a:ext uri="{FF2B5EF4-FFF2-40B4-BE49-F238E27FC236}">
                <a16:creationId xmlns="" xmlns:a16="http://schemas.microsoft.com/office/drawing/2014/main" id="{8151F055-9A92-1BCD-DFBA-6C73F2266FD1}"/>
              </a:ext>
            </a:extLst>
          </p:cNvPr>
          <p:cNvSpPr txBox="1"/>
          <p:nvPr/>
        </p:nvSpPr>
        <p:spPr>
          <a:xfrm>
            <a:off x="601037" y="4397406"/>
            <a:ext cx="8302739" cy="9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ru-RU" b="1" dirty="0" smtClean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Прохоров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председатель Саратовской областной организации Профсоюза </a:t>
            </a:r>
            <a:r>
              <a:rPr lang="ru-RU" sz="1800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 здравоохранения РФ</a:t>
            </a:r>
            <a:endParaRPr lang="ru-RU" sz="1900" dirty="0">
              <a:solidFill>
                <a:srgbClr val="002060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760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0"/>
            <a:ext cx="4297680" cy="3528060"/>
          </a:xfrm>
          <a:prstGeom prst="rect">
            <a:avLst/>
          </a:prstGeom>
        </p:spPr>
      </p:pic>
      <p:pic>
        <p:nvPicPr>
          <p:cNvPr id="3" name="Рисунок 2" descr="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1" y="0"/>
            <a:ext cx="4130040" cy="3540621"/>
          </a:xfrm>
          <a:prstGeom prst="rect">
            <a:avLst/>
          </a:prstGeom>
        </p:spPr>
      </p:pic>
      <p:pic>
        <p:nvPicPr>
          <p:cNvPr id="4" name="Рисунок 3" descr="1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2926080"/>
            <a:ext cx="4320540" cy="3085783"/>
          </a:xfrm>
          <a:prstGeom prst="rect">
            <a:avLst/>
          </a:prstGeom>
        </p:spPr>
      </p:pic>
      <p:pic>
        <p:nvPicPr>
          <p:cNvPr id="6" name="Рисунок 5" descr="1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00" y="2941320"/>
            <a:ext cx="4137660" cy="30705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6964680" cy="5211763"/>
          </a:xfrm>
          <a:prstGeom prst="rect">
            <a:avLst/>
          </a:prstGeom>
        </p:spPr>
      </p:pic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062" y="784860"/>
            <a:ext cx="4984751" cy="522700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790566"/>
            <a:ext cx="3695700" cy="5221297"/>
          </a:xfrm>
          <a:prstGeom prst="rect">
            <a:avLst/>
          </a:prstGeom>
          <a:ln>
            <a:solidFill>
              <a:srgbClr val="AEDBD0"/>
            </a:solidFill>
          </a:ln>
        </p:spPr>
      </p:pic>
      <p:pic>
        <p:nvPicPr>
          <p:cNvPr id="4" name="Рисунок 3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46" y="800100"/>
            <a:ext cx="3678116" cy="5211763"/>
          </a:xfrm>
          <a:prstGeom prst="rect">
            <a:avLst/>
          </a:prstGeom>
          <a:ln>
            <a:solidFill>
              <a:srgbClr val="AEDBD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975361"/>
            <a:ext cx="3613774" cy="486918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067300" y="1203960"/>
            <a:ext cx="4762500" cy="439674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35880" y="1150621"/>
            <a:ext cx="4564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На пост председателя комитета по социальной политике и здравоохранению Палаты молодых законодателей при Совете Федерации Федерального Собрания РФ был избран представитель Профсоюза - </a:t>
            </a:r>
            <a:r>
              <a:rPr lang="ru-RU" b="1" dirty="0" smtClean="0">
                <a:solidFill>
                  <a:srgbClr val="002060"/>
                </a:solidFill>
              </a:rPr>
              <a:t>Александр Бондаренко</a:t>
            </a:r>
            <a:r>
              <a:rPr lang="ru-RU" dirty="0" smtClean="0">
                <a:solidFill>
                  <a:srgbClr val="002060"/>
                </a:solidFill>
              </a:rPr>
              <a:t>,  председатель первичной профсоюзной организации студентов Саратовского ГМУ им. В.И.Разумовского, председатель Молодежного Совета областной организации, заместитель председателя молодежной комиссии ЦК Профсоюза работников здравоохранения РФ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340"/>
            <a:ext cx="6156960" cy="5196523"/>
          </a:xfrm>
          <a:prstGeom prst="rect">
            <a:avLst/>
          </a:prstGeom>
        </p:spPr>
      </p:pic>
      <p:pic>
        <p:nvPicPr>
          <p:cNvPr id="7" name="Рисунок 6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0" y="815340"/>
            <a:ext cx="4534853" cy="519652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784860"/>
            <a:ext cx="4654150" cy="5227003"/>
          </a:xfrm>
          <a:prstGeom prst="rect">
            <a:avLst/>
          </a:prstGeom>
        </p:spPr>
      </p:pic>
      <p:pic>
        <p:nvPicPr>
          <p:cNvPr id="3" name="Рисунок 2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50" y="784860"/>
            <a:ext cx="4676270" cy="52270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3665220" cy="5188903"/>
          </a:xfrm>
          <a:prstGeom prst="rect">
            <a:avLst/>
          </a:prstGeom>
        </p:spPr>
      </p:pic>
      <p:pic>
        <p:nvPicPr>
          <p:cNvPr id="3" name="Рисунок 2" descr="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822960"/>
            <a:ext cx="3505201" cy="5188903"/>
          </a:xfrm>
          <a:prstGeom prst="rect">
            <a:avLst/>
          </a:prstGeom>
        </p:spPr>
      </p:pic>
      <p:pic>
        <p:nvPicPr>
          <p:cNvPr id="4" name="Рисунок 3" descr="1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822960"/>
            <a:ext cx="3529013" cy="518890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98" y="815340"/>
            <a:ext cx="8015817" cy="51965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158" y="822960"/>
            <a:ext cx="4033242" cy="5188903"/>
          </a:xfrm>
          <a:prstGeom prst="rect">
            <a:avLst/>
          </a:prstGeom>
        </p:spPr>
      </p:pic>
      <p:pic>
        <p:nvPicPr>
          <p:cNvPr id="5" name="Рисунок 4" descr="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40" y="832376"/>
            <a:ext cx="3855363" cy="51794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1540" y="1243965"/>
            <a:ext cx="943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nata_\OneDrive\Рабочий стол\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303" y="1011583"/>
            <a:ext cx="3487737" cy="479779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5935980" y="1005840"/>
            <a:ext cx="3680460" cy="477774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04560" y="1210549"/>
            <a:ext cx="33756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Lato"/>
              </a:rPr>
              <a:t>на официальном сайте областной организации </a:t>
            </a:r>
            <a:r>
              <a:rPr lang="en-US" sz="2800" b="1" dirty="0" smtClean="0">
                <a:solidFill>
                  <a:srgbClr val="C00000"/>
                </a:solidFill>
                <a:latin typeface="Lato"/>
              </a:rPr>
              <a:t> sarprofzdrav.ru</a:t>
            </a:r>
            <a:r>
              <a:rPr lang="ru-RU" sz="2800" b="1" dirty="0" smtClean="0">
                <a:solidFill>
                  <a:srgbClr val="C00000"/>
                </a:solidFill>
                <a:latin typeface="Lato"/>
              </a:rPr>
              <a:t>   </a:t>
            </a:r>
            <a:endParaRPr lang="en-US" sz="2800" b="1" dirty="0" smtClean="0">
              <a:solidFill>
                <a:srgbClr val="C00000"/>
              </a:solidFill>
              <a:latin typeface="Lato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Lato"/>
              </a:rPr>
              <a:t>в разделе </a:t>
            </a:r>
            <a:r>
              <a:rPr lang="ru-RU" sz="2800" b="1" dirty="0" smtClean="0">
                <a:solidFill>
                  <a:srgbClr val="C00000"/>
                </a:solidFill>
                <a:latin typeface="Lato"/>
              </a:rPr>
              <a:t>«Документы» </a:t>
            </a:r>
            <a:r>
              <a:rPr lang="ru-RU" sz="2800" dirty="0" smtClean="0">
                <a:solidFill>
                  <a:srgbClr val="002060"/>
                </a:solidFill>
                <a:latin typeface="Lato"/>
              </a:rPr>
              <a:t>подразделе </a:t>
            </a:r>
            <a:r>
              <a:rPr lang="ru-RU" sz="2800" b="1" dirty="0" smtClean="0">
                <a:solidFill>
                  <a:srgbClr val="C00000"/>
                </a:solidFill>
                <a:latin typeface="Lato"/>
              </a:rPr>
              <a:t>«Общие документы»  </a:t>
            </a:r>
            <a:endParaRPr lang="en-US" sz="2800" b="1" dirty="0" smtClean="0">
              <a:solidFill>
                <a:srgbClr val="C00000"/>
              </a:solidFill>
              <a:latin typeface="Lato"/>
            </a:endParaRPr>
          </a:p>
          <a:p>
            <a:endParaRPr lang="en-US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4594860" y="3093720"/>
            <a:ext cx="1059180" cy="822960"/>
          </a:xfrm>
          <a:prstGeom prst="rightArrow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4359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5341620" cy="5188903"/>
          </a:xfrm>
          <a:prstGeom prst="rect">
            <a:avLst/>
          </a:prstGeom>
        </p:spPr>
      </p:pic>
      <p:pic>
        <p:nvPicPr>
          <p:cNvPr id="5" name="Рисунок 4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24" y="822960"/>
            <a:ext cx="5484212" cy="518890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800100"/>
            <a:ext cx="6370320" cy="5211763"/>
          </a:xfrm>
          <a:prstGeom prst="rect">
            <a:avLst/>
          </a:prstGeom>
          <a:ln>
            <a:solidFill>
              <a:srgbClr val="AEDBD0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920" y="0"/>
            <a:ext cx="5235893" cy="6011863"/>
          </a:xfrm>
          <a:prstGeom prst="rect">
            <a:avLst/>
          </a:prstGeom>
        </p:spPr>
      </p:pic>
      <p:pic>
        <p:nvPicPr>
          <p:cNvPr id="4" name="Рисунок 3" descr="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478779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8220" cy="6011863"/>
          </a:xfrm>
          <a:prstGeom prst="rect">
            <a:avLst/>
          </a:prstGeom>
        </p:spPr>
      </p:pic>
      <p:pic>
        <p:nvPicPr>
          <p:cNvPr id="3" name="Рисунок 2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80" y="0"/>
            <a:ext cx="589883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3500"/>
            <a:ext cx="5463540" cy="4117823"/>
          </a:xfrm>
          <a:prstGeom prst="rect">
            <a:avLst/>
          </a:prstGeom>
        </p:spPr>
      </p:pic>
      <p:pic>
        <p:nvPicPr>
          <p:cNvPr id="3" name="Рисунок 2" descr="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236" y="1333500"/>
            <a:ext cx="5333577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320" y="0"/>
            <a:ext cx="4366260" cy="2964180"/>
          </a:xfrm>
          <a:prstGeom prst="rect">
            <a:avLst/>
          </a:prstGeom>
        </p:spPr>
      </p:pic>
      <p:pic>
        <p:nvPicPr>
          <p:cNvPr id="5" name="Рисунок 4" descr="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" y="0"/>
            <a:ext cx="4206240" cy="2979420"/>
          </a:xfrm>
          <a:prstGeom prst="rect">
            <a:avLst/>
          </a:prstGeom>
        </p:spPr>
      </p:pic>
      <p:pic>
        <p:nvPicPr>
          <p:cNvPr id="7" name="Рисунок 6" descr="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20" y="2956560"/>
            <a:ext cx="4366259" cy="3055303"/>
          </a:xfrm>
          <a:prstGeom prst="rect">
            <a:avLst/>
          </a:prstGeom>
        </p:spPr>
      </p:pic>
      <p:pic>
        <p:nvPicPr>
          <p:cNvPr id="8" name="Рисунок 7" descr="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1" y="2956243"/>
            <a:ext cx="4198619" cy="30556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980" y="1280159"/>
            <a:ext cx="5898833" cy="4069081"/>
          </a:xfrm>
          <a:prstGeom prst="rect">
            <a:avLst/>
          </a:prstGeom>
        </p:spPr>
      </p:pic>
      <p:pic>
        <p:nvPicPr>
          <p:cNvPr id="3" name="Рисунок 2" descr="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2540"/>
            <a:ext cx="5030444" cy="40767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739"/>
            <a:ext cx="4972493" cy="4106863"/>
          </a:xfrm>
          <a:prstGeom prst="rect">
            <a:avLst/>
          </a:prstGeom>
        </p:spPr>
      </p:pic>
      <p:pic>
        <p:nvPicPr>
          <p:cNvPr id="3" name="Рисунок 2" descr="2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43" y="1348740"/>
            <a:ext cx="5030874" cy="4106862"/>
          </a:xfrm>
          <a:prstGeom prst="rect">
            <a:avLst/>
          </a:prstGeom>
        </p:spPr>
      </p:pic>
      <p:pic>
        <p:nvPicPr>
          <p:cNvPr id="5" name="Рисунок 4" descr="2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093" y="1356359"/>
            <a:ext cx="3700720" cy="40992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26720" y="4808220"/>
            <a:ext cx="1607820" cy="7848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01.01.2023 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86100" y="4762500"/>
            <a:ext cx="1463040" cy="83820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61660" y="4678680"/>
            <a:ext cx="1463040" cy="91440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00060" y="4587240"/>
            <a:ext cx="1463040" cy="10134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720" y="3520440"/>
            <a:ext cx="1569720" cy="7848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5620" y="3291840"/>
            <a:ext cx="1463040" cy="102870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69280" y="2948940"/>
            <a:ext cx="1463040" cy="132588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84820" y="2644140"/>
            <a:ext cx="1463040" cy="163068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58140" y="3726180"/>
            <a:ext cx="160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01.01.2024 г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1820" y="3451860"/>
            <a:ext cx="128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141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ППО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2340" y="4838700"/>
            <a:ext cx="69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142 ППО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3080" y="3086100"/>
            <a:ext cx="1623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52 183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члена Профсоюза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92140" y="46863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49 339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членов Профсоюза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84820" y="3261360"/>
            <a:ext cx="148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77,6%</a:t>
            </a:r>
          </a:p>
          <a:p>
            <a:pPr algn="ctr"/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91500" y="480822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74,0%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44240" y="2842260"/>
            <a:ext cx="7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- 1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814060" y="2400300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+ 2 844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43900" y="2057400"/>
            <a:ext cx="10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+ 3,6%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82140" y="1112520"/>
            <a:ext cx="6995160" cy="84582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905000" y="1120140"/>
            <a:ext cx="695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5B0"/>
                </a:solidFill>
              </a:rPr>
              <a:t>Структура профсоюзного членства </a:t>
            </a:r>
          </a:p>
          <a:p>
            <a:pPr algn="ctr"/>
            <a:r>
              <a:rPr lang="ru-RU" sz="2000" b="1" dirty="0" smtClean="0">
                <a:solidFill>
                  <a:srgbClr val="0065B0"/>
                </a:solidFill>
              </a:rPr>
              <a:t>(работающие и студенты)</a:t>
            </a:r>
            <a:endParaRPr lang="ru-RU" sz="2000" b="1" dirty="0">
              <a:solidFill>
                <a:srgbClr val="0065B0"/>
              </a:solidFill>
            </a:endParaRPr>
          </a:p>
        </p:txBody>
      </p:sp>
      <p:sp>
        <p:nvSpPr>
          <p:cNvPr id="43" name="Нашивка 42"/>
          <p:cNvSpPr/>
          <p:nvPr/>
        </p:nvSpPr>
        <p:spPr>
          <a:xfrm>
            <a:off x="2346960" y="377190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Нашивка 43"/>
          <p:cNvSpPr/>
          <p:nvPr/>
        </p:nvSpPr>
        <p:spPr>
          <a:xfrm>
            <a:off x="4914900" y="371856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Нашивка 45"/>
          <p:cNvSpPr/>
          <p:nvPr/>
        </p:nvSpPr>
        <p:spPr>
          <a:xfrm>
            <a:off x="7482840" y="366522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Нашивка 46"/>
          <p:cNvSpPr/>
          <p:nvPr/>
        </p:nvSpPr>
        <p:spPr>
          <a:xfrm>
            <a:off x="7482840" y="500634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Нашивка 47"/>
          <p:cNvSpPr/>
          <p:nvPr/>
        </p:nvSpPr>
        <p:spPr>
          <a:xfrm>
            <a:off x="4991100" y="501396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Нашивка 48"/>
          <p:cNvSpPr/>
          <p:nvPr/>
        </p:nvSpPr>
        <p:spPr>
          <a:xfrm>
            <a:off x="2407920" y="5052060"/>
            <a:ext cx="350520" cy="27432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201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4712" cy="6011863"/>
          </a:xfrm>
          <a:prstGeom prst="rect">
            <a:avLst/>
          </a:prstGeom>
        </p:spPr>
      </p:pic>
      <p:pic>
        <p:nvPicPr>
          <p:cNvPr id="3" name="Рисунок 2" descr="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19" y="0"/>
            <a:ext cx="5388294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60" y="789624"/>
            <a:ext cx="3916680" cy="5222239"/>
          </a:xfrm>
          <a:prstGeom prst="rect">
            <a:avLst/>
          </a:prstGeom>
        </p:spPr>
      </p:pic>
      <p:pic>
        <p:nvPicPr>
          <p:cNvPr id="3" name="Рисунок 2" descr="2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336"/>
            <a:ext cx="3919895" cy="5226527"/>
          </a:xfrm>
          <a:prstGeom prst="rect">
            <a:avLst/>
          </a:prstGeom>
        </p:spPr>
      </p:pic>
      <p:pic>
        <p:nvPicPr>
          <p:cNvPr id="4" name="Рисунок 3" descr="2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466" y="792480"/>
            <a:ext cx="3537347" cy="521938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10687756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4556760" cy="3739579"/>
          </a:xfrm>
          <a:prstGeom prst="rect">
            <a:avLst/>
          </a:prstGeom>
        </p:spPr>
      </p:pic>
      <p:pic>
        <p:nvPicPr>
          <p:cNvPr id="5" name="Рисунок 4" descr="2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0"/>
            <a:ext cx="4472940" cy="3988696"/>
          </a:xfrm>
          <a:prstGeom prst="rect">
            <a:avLst/>
          </a:prstGeom>
        </p:spPr>
      </p:pic>
      <p:pic>
        <p:nvPicPr>
          <p:cNvPr id="6" name="Рисунок 5" descr="2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865119"/>
            <a:ext cx="4541520" cy="3146743"/>
          </a:xfrm>
          <a:prstGeom prst="rect">
            <a:avLst/>
          </a:prstGeom>
        </p:spPr>
      </p:pic>
      <p:pic>
        <p:nvPicPr>
          <p:cNvPr id="7" name="Рисунок 6" descr="2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80" y="2865120"/>
            <a:ext cx="4480560" cy="314674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920"/>
            <a:ext cx="4995546" cy="4091940"/>
          </a:xfrm>
          <a:prstGeom prst="rect">
            <a:avLst/>
          </a:prstGeom>
        </p:spPr>
      </p:pic>
      <p:pic>
        <p:nvPicPr>
          <p:cNvPr id="4" name="Рисунок 3" descr="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02" y="1272540"/>
            <a:ext cx="5788111" cy="40843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20" y="815340"/>
            <a:ext cx="6531293" cy="5196523"/>
          </a:xfrm>
          <a:prstGeom prst="rect">
            <a:avLst/>
          </a:prstGeom>
        </p:spPr>
      </p:pic>
      <p:pic>
        <p:nvPicPr>
          <p:cNvPr id="3" name="Рисунок 2" descr="1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8356"/>
            <a:ext cx="4186595" cy="519350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80" y="815340"/>
            <a:ext cx="7796539" cy="519652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45" y="822959"/>
            <a:ext cx="7072630" cy="518890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020" y="1118552"/>
            <a:ext cx="3292793" cy="4390391"/>
          </a:xfrm>
          <a:prstGeom prst="rect">
            <a:avLst/>
          </a:prstGeom>
        </p:spPr>
      </p:pic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0140"/>
            <a:ext cx="7395849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348740"/>
            <a:ext cx="5326380" cy="4008120"/>
          </a:xfrm>
          <a:prstGeom prst="rect">
            <a:avLst/>
          </a:prstGeom>
          <a:ln>
            <a:solidFill>
              <a:srgbClr val="AEDBD0"/>
            </a:solidFill>
          </a:ln>
        </p:spPr>
      </p:pic>
      <p:pic>
        <p:nvPicPr>
          <p:cNvPr id="4" name="Рисунок 3" descr="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521208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28700" y="922020"/>
            <a:ext cx="8427720" cy="8229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16380" y="105156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5B0"/>
                </a:solidFill>
              </a:rPr>
              <a:t>Охват профсоюзным членством среди:</a:t>
            </a:r>
            <a:endParaRPr lang="ru-RU" sz="2800" b="1" dirty="0">
              <a:solidFill>
                <a:srgbClr val="0065B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81940" y="2247900"/>
            <a:ext cx="2887980" cy="1074420"/>
          </a:xfrm>
          <a:prstGeom prst="ellips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703320" y="2255520"/>
            <a:ext cx="2887980" cy="1074420"/>
          </a:xfrm>
          <a:prstGeom prst="ellips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01840" y="2255520"/>
            <a:ext cx="2887980" cy="1074420"/>
          </a:xfrm>
          <a:prstGeom prst="ellips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92480" y="2575560"/>
            <a:ext cx="1912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работающих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5280" y="257556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студентов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1860" y="2468880"/>
            <a:ext cx="25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работающей молодежи до 35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5400000">
            <a:off x="1556385" y="180784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4962525" y="180784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8444865" y="182308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7760" y="3703320"/>
            <a:ext cx="120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71,3%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8660" y="3649980"/>
            <a:ext cx="127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99,3%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76260" y="3657600"/>
            <a:ext cx="998220" cy="40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74,3%</a:t>
            </a:r>
          </a:p>
        </p:txBody>
      </p:sp>
      <p:sp>
        <p:nvSpPr>
          <p:cNvPr id="28" name="Рамка 27"/>
          <p:cNvSpPr/>
          <p:nvPr/>
        </p:nvSpPr>
        <p:spPr>
          <a:xfrm>
            <a:off x="777240" y="4572000"/>
            <a:ext cx="1828800" cy="899160"/>
          </a:xfrm>
          <a:prstGeom prst="fram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амка 28"/>
          <p:cNvSpPr/>
          <p:nvPr/>
        </p:nvSpPr>
        <p:spPr>
          <a:xfrm>
            <a:off x="4198620" y="4549140"/>
            <a:ext cx="1828800" cy="899160"/>
          </a:xfrm>
          <a:prstGeom prst="fram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Рамка 29"/>
          <p:cNvSpPr/>
          <p:nvPr/>
        </p:nvSpPr>
        <p:spPr>
          <a:xfrm>
            <a:off x="7711440" y="4526280"/>
            <a:ext cx="1828800" cy="899160"/>
          </a:xfrm>
          <a:prstGeom prst="frame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6780" y="4693920"/>
            <a:ext cx="156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+ 4,2%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(1960  чел.)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800" y="4808220"/>
            <a:ext cx="1318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99,3%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25740" y="464058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+ 6,5%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(1366 чел.)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 rot="5400000">
            <a:off x="1556385" y="335470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 rot="5400000">
            <a:off x="4954905" y="336994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 rot="5400000">
            <a:off x="8460105" y="3339465"/>
            <a:ext cx="312420" cy="346710"/>
          </a:xfrm>
          <a:prstGeom prst="chevron">
            <a:avLst>
              <a:gd name="adj" fmla="val 52439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 rot="16200000">
            <a:off x="1548765" y="411670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Нашивка 37"/>
          <p:cNvSpPr/>
          <p:nvPr/>
        </p:nvSpPr>
        <p:spPr>
          <a:xfrm rot="16200000">
            <a:off x="4962525" y="409384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Нашивка 38"/>
          <p:cNvSpPr/>
          <p:nvPr/>
        </p:nvSpPr>
        <p:spPr>
          <a:xfrm rot="16200000">
            <a:off x="8452485" y="4063365"/>
            <a:ext cx="312420" cy="346710"/>
          </a:xfrm>
          <a:prstGeom prst="chevron">
            <a:avLst>
              <a:gd name="adj" fmla="val 50000"/>
            </a:avLst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8610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810632"/>
            <a:ext cx="4335780" cy="2610748"/>
          </a:xfrm>
          <a:prstGeom prst="rect">
            <a:avLst/>
          </a:prstGeom>
        </p:spPr>
      </p:pic>
      <p:pic>
        <p:nvPicPr>
          <p:cNvPr id="7" name="Рисунок 6" descr="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59" y="3393565"/>
            <a:ext cx="4328161" cy="2618298"/>
          </a:xfrm>
          <a:prstGeom prst="rect">
            <a:avLst/>
          </a:prstGeom>
        </p:spPr>
      </p:pic>
      <p:pic>
        <p:nvPicPr>
          <p:cNvPr id="8" name="Рисунок 7" descr="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20" y="818685"/>
            <a:ext cx="3985260" cy="2601774"/>
          </a:xfrm>
          <a:prstGeom prst="rect">
            <a:avLst/>
          </a:prstGeom>
        </p:spPr>
      </p:pic>
      <p:pic>
        <p:nvPicPr>
          <p:cNvPr id="9" name="Рисунок 8" descr="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398521"/>
            <a:ext cx="3984486" cy="261334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60118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9" y="817088"/>
            <a:ext cx="3896081" cy="519477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036820" y="2506980"/>
            <a:ext cx="4861560" cy="99060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67300" y="258318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«Лучшая информационная работа в Профсоюзах»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62600" y="4099560"/>
            <a:ext cx="3970020" cy="96012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62600" y="4183380"/>
            <a:ext cx="3924300" cy="730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«За высокую активность в социальных сетях»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2480" y="1043940"/>
            <a:ext cx="5692140" cy="82296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47260" y="1150620"/>
            <a:ext cx="5417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Федерация профсоюзных организаций Саратовской области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7269480" y="2026920"/>
            <a:ext cx="411480" cy="32766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7322820" y="3619500"/>
            <a:ext cx="411480" cy="327660"/>
          </a:xfrm>
          <a:prstGeom prst="chevron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960"/>
            <a:ext cx="5593080" cy="4139565"/>
          </a:xfrm>
          <a:prstGeom prst="rect">
            <a:avLst/>
          </a:prstGeom>
        </p:spPr>
      </p:pic>
      <p:pic>
        <p:nvPicPr>
          <p:cNvPr id="4" name="Рисунок 3" descr="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31" y="1211580"/>
            <a:ext cx="5098482" cy="413004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84861"/>
            <a:ext cx="3843956" cy="2555822"/>
          </a:xfrm>
          <a:prstGeom prst="rect">
            <a:avLst/>
          </a:prstGeom>
        </p:spPr>
      </p:pic>
      <p:pic>
        <p:nvPicPr>
          <p:cNvPr id="5" name="Рисунок 4" descr="6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056" y="3307080"/>
            <a:ext cx="3462663" cy="2704782"/>
          </a:xfrm>
          <a:prstGeom prst="rect">
            <a:avLst/>
          </a:prstGeom>
        </p:spPr>
      </p:pic>
      <p:pic>
        <p:nvPicPr>
          <p:cNvPr id="6" name="Рисунок 5" descr="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240" y="800100"/>
            <a:ext cx="3437573" cy="2514599"/>
          </a:xfrm>
          <a:prstGeom prst="rect">
            <a:avLst/>
          </a:prstGeom>
        </p:spPr>
      </p:pic>
      <p:pic>
        <p:nvPicPr>
          <p:cNvPr id="7" name="Рисунок 6" descr="6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00" y="3320821"/>
            <a:ext cx="3414712" cy="2691041"/>
          </a:xfrm>
          <a:prstGeom prst="rect">
            <a:avLst/>
          </a:prstGeom>
        </p:spPr>
      </p:pic>
      <p:pic>
        <p:nvPicPr>
          <p:cNvPr id="8" name="Рисунок 7" descr="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37560"/>
            <a:ext cx="3832860" cy="2674303"/>
          </a:xfrm>
          <a:prstGeom prst="rect">
            <a:avLst/>
          </a:prstGeom>
        </p:spPr>
      </p:pic>
      <p:pic>
        <p:nvPicPr>
          <p:cNvPr id="9" name="Рисунок 8" descr="6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739" y="792480"/>
            <a:ext cx="3432121" cy="255694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etwork_storage\сеть\Специалисты\9.Дубовский Владимир Владимирович\Соцсети\photo_2024-03-27_10-12-01+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079" y="1332549"/>
            <a:ext cx="2240630" cy="2042240"/>
          </a:xfrm>
          <a:prstGeom prst="rect">
            <a:avLst/>
          </a:prstGeom>
          <a:noFill/>
          <a:ln>
            <a:solidFill>
              <a:srgbClr val="AEDBD0"/>
            </a:solidFill>
          </a:ln>
        </p:spPr>
      </p:pic>
      <p:pic>
        <p:nvPicPr>
          <p:cNvPr id="2051" name="Picture 3" descr="\\Network_storage\сеть\Специалисты\9.Дубовский Владимир Владимирович\Соцсети\photo_2024-03-27_10-12-49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9543" y="1327785"/>
            <a:ext cx="2232850" cy="2032635"/>
          </a:xfrm>
          <a:prstGeom prst="rect">
            <a:avLst/>
          </a:prstGeom>
          <a:noFill/>
          <a:ln>
            <a:solidFill>
              <a:srgbClr val="AEDBD0"/>
            </a:solidFill>
          </a:ln>
        </p:spPr>
      </p:pic>
      <p:pic>
        <p:nvPicPr>
          <p:cNvPr id="2052" name="Picture 4" descr="\\Network_storage\сеть\Специалисты\9.Дубовский Владимир Владимирович\Соцсети\photo_2024-03-27_10-13-23+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6041" y="1333500"/>
            <a:ext cx="2236739" cy="2026920"/>
          </a:xfrm>
          <a:prstGeom prst="rect">
            <a:avLst/>
          </a:prstGeom>
          <a:noFill/>
          <a:ln>
            <a:solidFill>
              <a:srgbClr val="AEDBD0"/>
            </a:solidFill>
          </a:ln>
        </p:spPr>
      </p:pic>
      <p:pic>
        <p:nvPicPr>
          <p:cNvPr id="2053" name="Picture 5" descr="\\Network_storage\сеть\Специалисты\9.Дубовский Владимир Владимирович\Соцсети\photo_2024-03-27_10-11-40+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3523" y="1329690"/>
            <a:ext cx="2232849" cy="2038350"/>
          </a:xfrm>
          <a:prstGeom prst="rect">
            <a:avLst/>
          </a:prstGeom>
          <a:noFill/>
          <a:ln>
            <a:solidFill>
              <a:srgbClr val="AEDBD0"/>
            </a:solidFill>
          </a:ln>
        </p:spPr>
      </p:pic>
      <p:pic>
        <p:nvPicPr>
          <p:cNvPr id="2055" name="Picture 7" descr="C:\Users\nata_\Downloads\c149dcc5f472521b563f328848e7b92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559" y="3732530"/>
            <a:ext cx="1496241" cy="14962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6" name="Picture 8" descr="C:\Users\nata_\Downloads\60fe78761607ebcc2adb41ccb8ff924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7060" y="3724775"/>
            <a:ext cx="1493520" cy="1493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7" name="Picture 9" descr="C:\Users\nata_\Downloads\1c12c5929d6da553b1d00255b8d321e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9142" y="3718560"/>
            <a:ext cx="1421176" cy="142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8" name="Picture 10" descr="C:\Users\nata_\Downloads\387797f35afab56ffeb38ac835684d8b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30540" y="3743960"/>
            <a:ext cx="1402080" cy="1402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3440" y="2346960"/>
            <a:ext cx="8923020" cy="212598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Lato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La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" y="2316480"/>
            <a:ext cx="9479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Об утверждении финансового отчета Саратовской областной организации Профсоюза работников здравоохранения РФ об использовании средств Профсоюзного бюджета за 2023 год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" y="99060"/>
            <a:ext cx="1002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Финансовый отчет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Саратовской областной организации Профсоюза работников здравоохранения РФ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по профсоюзному бюджету за 2023 </a:t>
            </a:r>
            <a:r>
              <a:rPr lang="ru-RU" b="1" dirty="0" smtClean="0">
                <a:solidFill>
                  <a:srgbClr val="0070C0"/>
                </a:solidFill>
              </a:rPr>
              <a:t>год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72541" y="1177522"/>
          <a:ext cx="8054338" cy="4572171"/>
        </p:xfrm>
        <a:graphic>
          <a:graphicData uri="http://schemas.openxmlformats.org/drawingml/2006/table">
            <a:tbl>
              <a:tblPr/>
              <a:tblGrid>
                <a:gridCol w="670559"/>
                <a:gridCol w="5866903"/>
                <a:gridCol w="700413"/>
                <a:gridCol w="816463"/>
              </a:tblGrid>
              <a:tr h="41876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№№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статей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План,%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Факт, 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ДОХОДЫ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33151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Членские профсоюзные взносы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31482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Прочие поступления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ДОХОДОВ: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РАСХОДЫ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Членские взносы: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18,5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Целевые мероприятия, в т.ч.: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Материальная помощь членам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Профсоюза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21,5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Финансовая помощь Первичным профсоюзным организациям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Материальное вознаграждение профсоюзного актива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Почтово-телеграфные расходы и услуги связи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помещений и автомобильного транспорта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Приобретение, ремонт и обслуживание основных средств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Прочие расходы, в т.ч. услуги банка, нотариальные услуги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аппарата управления, в т.ч.:</a:t>
                      </a: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45,0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39,5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  <a:tr h="244761"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РАСХОДОВ: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739" marR="537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" y="2606040"/>
            <a:ext cx="929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Отчет о подведении итогов работы председателей первичных организаций Профсоюза по результатам сводной статистической отчетности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81940" y="975360"/>
            <a:ext cx="9890760" cy="1310640"/>
          </a:xfrm>
          <a:prstGeom prst="roundRect">
            <a:avLst/>
          </a:prstGeom>
          <a:solidFill>
            <a:srgbClr val="D6F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8620" y="1021080"/>
            <a:ext cx="9730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dirty="0" smtClean="0">
                <a:solidFill>
                  <a:srgbClr val="002060"/>
                </a:solidFill>
              </a:rPr>
              <a:t>По итогам статистической отчетности, представленной председателями первичных 	профсоюзных организаций </a:t>
            </a:r>
            <a:r>
              <a:rPr lang="ru-RU" b="1" dirty="0" smtClean="0">
                <a:solidFill>
                  <a:srgbClr val="C00000"/>
                </a:solidFill>
              </a:rPr>
              <a:t>114</a:t>
            </a:r>
            <a:r>
              <a:rPr lang="ru-RU" dirty="0" smtClean="0">
                <a:solidFill>
                  <a:srgbClr val="002060"/>
                </a:solidFill>
              </a:rPr>
              <a:t> первичных профсоюзных организаций имеют уровень профсоюзного членства выше </a:t>
            </a:r>
            <a:r>
              <a:rPr lang="ru-RU" b="1" dirty="0" smtClean="0">
                <a:solidFill>
                  <a:srgbClr val="C00000"/>
                </a:solidFill>
              </a:rPr>
              <a:t>50%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 hangingPunct="0"/>
            <a:r>
              <a:rPr lang="ru-RU" dirty="0" smtClean="0">
                <a:solidFill>
                  <a:srgbClr val="002060"/>
                </a:solidFill>
              </a:rPr>
              <a:t>(в 2022 году – 110), из них: </a:t>
            </a:r>
          </a:p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26820" y="2834640"/>
            <a:ext cx="8420100" cy="2682240"/>
          </a:xfrm>
          <a:prstGeom prst="roundRect">
            <a:avLst/>
          </a:prstGeom>
          <a:solidFill>
            <a:srgbClr val="AED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08660" y="2918460"/>
            <a:ext cx="93954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100%</a:t>
            </a:r>
            <a:r>
              <a:rPr lang="ru-RU" dirty="0" smtClean="0">
                <a:solidFill>
                  <a:srgbClr val="002060"/>
                </a:solidFill>
              </a:rPr>
              <a:t> имеют   - 11 учреждений (в 2022 году -  6, в 2021 году - 5);  </a:t>
            </a:r>
          </a:p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90% и выше  </a:t>
            </a:r>
            <a:r>
              <a:rPr lang="ru-RU" dirty="0" smtClean="0">
                <a:solidFill>
                  <a:srgbClr val="002060"/>
                </a:solidFill>
              </a:rPr>
              <a:t>- 16 учреждений (в 2022 году - 15, в 2021 г. - 16);  </a:t>
            </a:r>
          </a:p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80% и выше</a:t>
            </a:r>
            <a:r>
              <a:rPr lang="ru-RU" dirty="0" smtClean="0">
                <a:solidFill>
                  <a:srgbClr val="002060"/>
                </a:solidFill>
              </a:rPr>
              <a:t>   - 25 учреждений (в 2022 году – 19, в 2021 г. - 20);  </a:t>
            </a:r>
          </a:p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70% и выше   </a:t>
            </a:r>
            <a:r>
              <a:rPr lang="ru-RU" dirty="0" smtClean="0">
                <a:solidFill>
                  <a:srgbClr val="002060"/>
                </a:solidFill>
              </a:rPr>
              <a:t>- 23 учреждения (в 2022 году – 24, в 2021 г. - 20);  </a:t>
            </a:r>
          </a:p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60% и выше   </a:t>
            </a:r>
            <a:r>
              <a:rPr lang="ru-RU" dirty="0" smtClean="0">
                <a:solidFill>
                  <a:srgbClr val="002060"/>
                </a:solidFill>
              </a:rPr>
              <a:t>- 14 учреждений (в 2022 году – 18, в 2021 г. - 19);  </a:t>
            </a:r>
          </a:p>
          <a:p>
            <a:pPr algn="ctr" hangingPunct="0"/>
            <a:r>
              <a:rPr lang="ru-RU" b="1" dirty="0" smtClean="0">
                <a:solidFill>
                  <a:srgbClr val="C00000"/>
                </a:solidFill>
              </a:rPr>
              <a:t>50% и выше</a:t>
            </a:r>
            <a:r>
              <a:rPr lang="ru-RU" dirty="0" smtClean="0">
                <a:solidFill>
                  <a:srgbClr val="002060"/>
                </a:solidFill>
              </a:rPr>
              <a:t>  - 25 учреждений (в 2022 году – 28, в 2021 г. - 31); </a:t>
            </a:r>
          </a:p>
          <a:p>
            <a:pPr algn="ctr" hangingPunct="0"/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 algn="ctr" hangingPunct="0">
              <a:buAutoNum type="arabicPlain" startAt="27"/>
            </a:pPr>
            <a:r>
              <a:rPr lang="ru-RU" dirty="0" smtClean="0">
                <a:solidFill>
                  <a:srgbClr val="002060"/>
                </a:solidFill>
              </a:rPr>
              <a:t>учреждений имеют уровень профсоюзного членства ниже 50% </a:t>
            </a:r>
          </a:p>
          <a:p>
            <a:pPr marL="342900" indent="-342900" algn="ctr" hangingPunct="0">
              <a:buAutoNum type="arabicPlain" startAt="27"/>
            </a:pPr>
            <a:r>
              <a:rPr lang="ru-RU" dirty="0" smtClean="0">
                <a:solidFill>
                  <a:srgbClr val="002060"/>
                </a:solidFill>
              </a:rPr>
              <a:t>(в 2022 году - 32; в 2021 г. - 35).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5291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860" y="27051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002060"/>
                </a:solidFill>
              </a:rPr>
              <a:t>РАЗНОЕ</a:t>
            </a:r>
            <a:endParaRPr lang="ru-RU" sz="8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571500"/>
            <a:ext cx="918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Lato"/>
              </a:rPr>
              <a:t>Оказание материальной помощи членам Профсоюза по Положениям областной организации в </a:t>
            </a:r>
            <a:r>
              <a:rPr lang="en-US" sz="2400" dirty="0" smtClean="0">
                <a:solidFill>
                  <a:srgbClr val="C00000"/>
                </a:solidFill>
                <a:latin typeface="Lato"/>
              </a:rPr>
              <a:t>I</a:t>
            </a:r>
            <a:r>
              <a:rPr lang="ru-RU" sz="2400" dirty="0" smtClean="0">
                <a:solidFill>
                  <a:srgbClr val="C00000"/>
                </a:solidFill>
                <a:latin typeface="Lato"/>
              </a:rPr>
              <a:t> квартале 2023-2024 гг.</a:t>
            </a:r>
            <a:endParaRPr lang="ru-RU" sz="2400" dirty="0">
              <a:solidFill>
                <a:srgbClr val="C00000"/>
              </a:solidFill>
              <a:latin typeface="Lato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41020" y="1927858"/>
          <a:ext cx="9204960" cy="2796541"/>
        </p:xfrm>
        <a:graphic>
          <a:graphicData uri="http://schemas.openxmlformats.org/drawingml/2006/table">
            <a:tbl>
              <a:tblPr firstRow="1" bandRow="1">
                <a:tableStyleId>{89F8C1A5-47FF-4CF1-952D-70DD7D966BAF}</a:tableStyleId>
              </a:tblPr>
              <a:tblGrid>
                <a:gridCol w="1840992"/>
                <a:gridCol w="1840992"/>
                <a:gridCol w="1840992"/>
                <a:gridCol w="2281517"/>
                <a:gridCol w="1400467"/>
              </a:tblGrid>
              <a:tr h="48635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Месяц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2023 год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2024 год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Сумма, рубли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%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</a:tr>
              <a:tr h="486355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Январь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1 276 318,0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1 605 845,50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+ 329 527,50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+ 2,6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486355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Февраль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1 014 798,0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1 379 028,0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+ 364 230,0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+ 36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486355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Март 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963 949,0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Lato"/>
                        </a:rPr>
                        <a:t>1 589 326,0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+ 625 377,0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+ 62</a:t>
                      </a:r>
                      <a:endParaRPr lang="ru-RU" sz="1800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851121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Итого на 01.04.2024 г.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3 255 065,0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4 574 199,50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1 319 134,0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Lato"/>
                        </a:rPr>
                        <a:t> 40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36220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Lato"/>
              </a:rPr>
              <a:t>В разрезе Положений областной организации за </a:t>
            </a:r>
            <a:r>
              <a:rPr lang="en-US" b="1" dirty="0" smtClean="0">
                <a:solidFill>
                  <a:srgbClr val="C00000"/>
                </a:solidFill>
                <a:latin typeface="Lato"/>
              </a:rPr>
              <a:t>I</a:t>
            </a:r>
            <a:r>
              <a:rPr lang="ru-RU" b="1" dirty="0" smtClean="0">
                <a:solidFill>
                  <a:srgbClr val="C00000"/>
                </a:solidFill>
                <a:latin typeface="Lato"/>
              </a:rPr>
              <a:t> квартал 2023-2024 годов</a:t>
            </a:r>
            <a:endParaRPr lang="ru-RU" b="1" dirty="0">
              <a:solidFill>
                <a:srgbClr val="C00000"/>
              </a:solidFill>
              <a:latin typeface="Lato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46760" y="629969"/>
          <a:ext cx="8945880" cy="5124264"/>
        </p:xfrm>
        <a:graphic>
          <a:graphicData uri="http://schemas.openxmlformats.org/drawingml/2006/table">
            <a:tbl>
              <a:tblPr firstRow="1" bandRow="1">
                <a:tableStyleId>{89F8C1A5-47FF-4CF1-952D-70DD7D966BAF}</a:tableStyleId>
              </a:tblPr>
              <a:tblGrid>
                <a:gridCol w="3032760"/>
                <a:gridCol w="1737360"/>
                <a:gridCol w="1584960"/>
                <a:gridCol w="1447800"/>
                <a:gridCol w="1143000"/>
              </a:tblGrid>
              <a:tr h="56331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Положения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2023 год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2024 год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Сумма, рубли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%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Особая жизненная ситуация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1 353 000,0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2 085 580,0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+ 732 250,0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+ 54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Санаторно-курортное лечение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445 900,0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699 800,0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+ 253 900,0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+ 57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Отдых и оздоровление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57 400,0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124 240,0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+ 66 840,0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+ 116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Детское оздоровление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2000,0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51 000,0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+ 49 000,0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+ 2450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Страхование профессиональных рисков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14 000,0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41 000,0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+ 27 000,0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+ 193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Социальные выплаты стоматологам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8 952,0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22 268,0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+ 13 316,0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+ 149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Выплаты 13% за детские сады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342 400,0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653 225,0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+ 310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  <a:latin typeface="Lato"/>
                        </a:rPr>
                        <a:t> 825,0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+ 91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  <a:tr h="56331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Спецодежда </a:t>
                      </a:r>
                      <a:r>
                        <a:rPr lang="en-US" b="1" i="1" dirty="0" smtClean="0">
                          <a:solidFill>
                            <a:srgbClr val="002060"/>
                          </a:solidFill>
                          <a:latin typeface="Lato"/>
                        </a:rPr>
                        <a:t>ELIT</a:t>
                      </a:r>
                      <a:endParaRPr lang="ru-RU" b="1" i="1" dirty="0">
                        <a:solidFill>
                          <a:srgbClr val="002060"/>
                        </a:solidFill>
                        <a:latin typeface="Lato"/>
                      </a:endParaRPr>
                    </a:p>
                  </a:txBody>
                  <a:tcPr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166 150,0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5B0"/>
                          </a:solidFill>
                          <a:latin typeface="Lato"/>
                        </a:rPr>
                        <a:t>370 476,0</a:t>
                      </a:r>
                      <a:endParaRPr lang="ru-RU" b="1" dirty="0">
                        <a:solidFill>
                          <a:srgbClr val="0065B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+ 204 326,0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Lato"/>
                        </a:rPr>
                        <a:t>+ 123</a:t>
                      </a:r>
                      <a:endParaRPr lang="ru-RU" b="1" dirty="0">
                        <a:solidFill>
                          <a:srgbClr val="C00000"/>
                        </a:solidFill>
                        <a:latin typeface="Lato"/>
                      </a:endParaRPr>
                    </a:p>
                  </a:txBody>
                  <a:tcPr anchor="ctr">
                    <a:solidFill>
                      <a:srgbClr val="D6F0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12921" y="1821180"/>
            <a:ext cx="5600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	</a:t>
            </a:r>
            <a:endParaRPr lang="ru-RU" sz="1400" b="1" i="1" dirty="0" smtClean="0">
              <a:solidFill>
                <a:srgbClr val="0070C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922020"/>
            <a:ext cx="943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Встречи  не только с трудовыми коллективами, но и с главными врачами учреждений 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nata_\OneDrive\Рабочий стол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62217" y="-1189037"/>
            <a:ext cx="2512537" cy="4088562"/>
          </a:xfrm>
          <a:prstGeom prst="rect">
            <a:avLst/>
          </a:prstGeom>
          <a:noFill/>
        </p:spPr>
      </p:pic>
      <p:pic>
        <p:nvPicPr>
          <p:cNvPr id="16" name="Рисунок 1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" y="1679708"/>
            <a:ext cx="5036821" cy="3943853"/>
          </a:xfrm>
          <a:prstGeom prst="rect">
            <a:avLst/>
          </a:prstGeom>
        </p:spPr>
      </p:pic>
      <p:pic>
        <p:nvPicPr>
          <p:cNvPr id="17" name="Рисунок 16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68" y="1684020"/>
            <a:ext cx="5023371" cy="3939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07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837882"/>
            <a:ext cx="5166360" cy="3901441"/>
          </a:xfrm>
          <a:prstGeom prst="rect">
            <a:avLst/>
          </a:prstGeom>
        </p:spPr>
      </p:pic>
      <p:pic>
        <p:nvPicPr>
          <p:cNvPr id="9" name="Рисунок 8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065020"/>
            <a:ext cx="5189219" cy="3946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3580" y="1188720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2023 году  специалистами областной организации проведено: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" y="5097780"/>
            <a:ext cx="447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87 выездов в учреждения здравоохранения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66430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1">
      <a:dk1>
        <a:srgbClr val="000000"/>
      </a:dk1>
      <a:lt1>
        <a:srgbClr val="BFBFBF"/>
      </a:lt1>
      <a:dk2>
        <a:srgbClr val="D8D8D8"/>
      </a:dk2>
      <a:lt2>
        <a:srgbClr val="F2F2F2"/>
      </a:lt2>
      <a:accent1>
        <a:srgbClr val="E48312"/>
      </a:accent1>
      <a:accent2>
        <a:srgbClr val="A5A5A5"/>
      </a:accent2>
      <a:accent3>
        <a:srgbClr val="BFBFBF"/>
      </a:accent3>
      <a:accent4>
        <a:srgbClr val="595959"/>
      </a:accent4>
      <a:accent5>
        <a:srgbClr val="7F7F7F"/>
      </a:accent5>
      <a:accent6>
        <a:srgbClr val="3F3F3F"/>
      </a:accent6>
      <a:hlink>
        <a:srgbClr val="595959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-pres-16x9" id="{20094823-1A6D-D64D-97EE-E9E42420B2B7}" vid="{FBC73D24-3337-7D45-8083-66DE1A3D8CD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2730</TotalTime>
  <Words>883</Words>
  <Application>Microsoft Office PowerPoint</Application>
  <PresentationFormat>Произвольный</PresentationFormat>
  <Paragraphs>220</Paragraphs>
  <Slides>72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Василихин Егор Анатольевич</dc:creator>
  <cp:lastModifiedBy>nata_bel74@mail.ru</cp:lastModifiedBy>
  <cp:revision>611</cp:revision>
  <dcterms:modified xsi:type="dcterms:W3CDTF">2024-03-28T13:03:29Z</dcterms:modified>
</cp:coreProperties>
</file>