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charts/chart7.xml" ContentType="application/vnd.openxmlformats-officedocument.drawingml.chart+xml"/>
  <Default Extension="xlsx" ContentType="application/vnd.openxmlformats-officedocument.spreadsheetml.sheet"/>
  <Override PartName="/ppt/charts/chart3.xml" ContentType="application/vnd.openxmlformats-officedocument.drawingml.chart+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charts/chart8.xml" ContentType="application/vnd.openxmlformats-officedocument.drawingml.chart+xml"/>
  <Override PartName="/ppt/slideLayouts/slideLayout10.xml" ContentType="application/vnd.openxmlformats-officedocument.presentationml.slideLayout+xml"/>
  <Override PartName="/ppt/charts/chart6.xml" ContentType="application/vnd.openxmlformats-officedocument.drawingml.chart+xml"/>
  <Override PartName="/ppt/charts/chart10.xml" ContentType="application/vnd.openxmlformats-officedocument.drawingml.chart+xml"/>
  <Default Extension="gif" ContentType="image/gif"/>
  <Override PartName="/ppt/slides/slide89.xml" ContentType="application/vnd.openxmlformats-officedocument.presentationml.slide+xml"/>
  <Override PartName="/ppt/charts/chart4.xml" ContentType="application/vnd.openxmlformats-officedocument.drawingml.char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charts/chart2.xml" ContentType="application/vnd.openxmlformats-officedocument.drawingml.chart+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charts/chart9.xml" ContentType="application/vnd.openxmlformats-officedocument.drawingml.chart+xml"/>
  <Override PartName="/ppt/slides/slide79.xml" ContentType="application/vnd.openxmlformats-officedocument.presentationml.slide+xml"/>
  <Override PartName="/ppt/charts/chart5.xml" ContentType="application/vnd.openxmlformats-officedocument.drawingml.chart+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charts/chart1.xml" ContentType="application/vnd.openxmlformats-officedocument.drawingml.char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3" r:id="rId1"/>
  </p:sldMasterIdLst>
  <p:notesMasterIdLst>
    <p:notesMasterId r:id="rId98"/>
  </p:notesMasterIdLst>
  <p:sldIdLst>
    <p:sldId id="256" r:id="rId2"/>
    <p:sldId id="258" r:id="rId3"/>
    <p:sldId id="257" r:id="rId4"/>
    <p:sldId id="260" r:id="rId5"/>
    <p:sldId id="262" r:id="rId6"/>
    <p:sldId id="261" r:id="rId7"/>
    <p:sldId id="263" r:id="rId8"/>
    <p:sldId id="265" r:id="rId9"/>
    <p:sldId id="264" r:id="rId10"/>
    <p:sldId id="266" r:id="rId11"/>
    <p:sldId id="267" r:id="rId12"/>
    <p:sldId id="269" r:id="rId13"/>
    <p:sldId id="268" r:id="rId14"/>
    <p:sldId id="270" r:id="rId15"/>
    <p:sldId id="271" r:id="rId16"/>
    <p:sldId id="272" r:id="rId17"/>
    <p:sldId id="273" r:id="rId18"/>
    <p:sldId id="274" r:id="rId19"/>
    <p:sldId id="275" r:id="rId20"/>
    <p:sldId id="276" r:id="rId21"/>
    <p:sldId id="279" r:id="rId22"/>
    <p:sldId id="280" r:id="rId23"/>
    <p:sldId id="281" r:id="rId24"/>
    <p:sldId id="282" r:id="rId25"/>
    <p:sldId id="283" r:id="rId26"/>
    <p:sldId id="284" r:id="rId27"/>
    <p:sldId id="285" r:id="rId28"/>
    <p:sldId id="286" r:id="rId29"/>
    <p:sldId id="287" r:id="rId30"/>
    <p:sldId id="288" r:id="rId31"/>
    <p:sldId id="291" r:id="rId32"/>
    <p:sldId id="292" r:id="rId33"/>
    <p:sldId id="294" r:id="rId34"/>
    <p:sldId id="295" r:id="rId35"/>
    <p:sldId id="296" r:id="rId36"/>
    <p:sldId id="297" r:id="rId37"/>
    <p:sldId id="298" r:id="rId38"/>
    <p:sldId id="299" r:id="rId39"/>
    <p:sldId id="300" r:id="rId40"/>
    <p:sldId id="301" r:id="rId41"/>
    <p:sldId id="302" r:id="rId42"/>
    <p:sldId id="303" r:id="rId43"/>
    <p:sldId id="304" r:id="rId44"/>
    <p:sldId id="305" r:id="rId45"/>
    <p:sldId id="306" r:id="rId46"/>
    <p:sldId id="307" r:id="rId47"/>
    <p:sldId id="308" r:id="rId48"/>
    <p:sldId id="309" r:id="rId49"/>
    <p:sldId id="311" r:id="rId50"/>
    <p:sldId id="312" r:id="rId51"/>
    <p:sldId id="313" r:id="rId52"/>
    <p:sldId id="314" r:id="rId53"/>
    <p:sldId id="315" r:id="rId54"/>
    <p:sldId id="316" r:id="rId55"/>
    <p:sldId id="317" r:id="rId56"/>
    <p:sldId id="319" r:id="rId57"/>
    <p:sldId id="321" r:id="rId58"/>
    <p:sldId id="322" r:id="rId59"/>
    <p:sldId id="323" r:id="rId60"/>
    <p:sldId id="324" r:id="rId61"/>
    <p:sldId id="325" r:id="rId62"/>
    <p:sldId id="327" r:id="rId63"/>
    <p:sldId id="328" r:id="rId64"/>
    <p:sldId id="329" r:id="rId65"/>
    <p:sldId id="330" r:id="rId66"/>
    <p:sldId id="331" r:id="rId67"/>
    <p:sldId id="332" r:id="rId68"/>
    <p:sldId id="333" r:id="rId69"/>
    <p:sldId id="334" r:id="rId70"/>
    <p:sldId id="335" r:id="rId71"/>
    <p:sldId id="336" r:id="rId72"/>
    <p:sldId id="337" r:id="rId73"/>
    <p:sldId id="338" r:id="rId74"/>
    <p:sldId id="339" r:id="rId75"/>
    <p:sldId id="340" r:id="rId76"/>
    <p:sldId id="341" r:id="rId77"/>
    <p:sldId id="342" r:id="rId78"/>
    <p:sldId id="343" r:id="rId79"/>
    <p:sldId id="361" r:id="rId80"/>
    <p:sldId id="344" r:id="rId81"/>
    <p:sldId id="345" r:id="rId82"/>
    <p:sldId id="346" r:id="rId83"/>
    <p:sldId id="347" r:id="rId84"/>
    <p:sldId id="348" r:id="rId85"/>
    <p:sldId id="349" r:id="rId86"/>
    <p:sldId id="350" r:id="rId87"/>
    <p:sldId id="351" r:id="rId88"/>
    <p:sldId id="352" r:id="rId89"/>
    <p:sldId id="353" r:id="rId90"/>
    <p:sldId id="354" r:id="rId91"/>
    <p:sldId id="356" r:id="rId92"/>
    <p:sldId id="357" r:id="rId93"/>
    <p:sldId id="355" r:id="rId94"/>
    <p:sldId id="359" r:id="rId95"/>
    <p:sldId id="358" r:id="rId96"/>
    <p:sldId id="360" r:id="rId97"/>
  </p:sldIdLst>
  <p:sldSz cx="9144000" cy="6858000" type="screen4x3"/>
  <p:notesSz cx="6858000" cy="9144000"/>
  <p:defaultTextStyle>
    <a:defPPr>
      <a:defRPr lang="en-US"/>
    </a:defPPr>
    <a:lvl1pPr marL="0" algn="l" defTabSz="914400" rtl="0" latinLnBrk="0">
      <a:defRPr sz="1800" kern="1200">
        <a:solidFill>
          <a:schemeClr val="tx1"/>
        </a:solidFill>
        <a:latin typeface="+mn-lt"/>
        <a:ea typeface="+mn-ea"/>
        <a:cs typeface="+mn-cs"/>
      </a:defRPr>
    </a:lvl1pPr>
    <a:lvl2pPr marL="457200" algn="l" defTabSz="914400" rtl="0" latinLnBrk="0">
      <a:defRPr sz="1800" kern="1200">
        <a:solidFill>
          <a:schemeClr val="tx1"/>
        </a:solidFill>
        <a:latin typeface="+mn-lt"/>
        <a:ea typeface="+mn-ea"/>
        <a:cs typeface="+mn-cs"/>
      </a:defRPr>
    </a:lvl2pPr>
    <a:lvl3pPr marL="914400" algn="l" defTabSz="914400" rtl="0" latinLnBrk="0">
      <a:defRPr sz="1800" kern="1200">
        <a:solidFill>
          <a:schemeClr val="tx1"/>
        </a:solidFill>
        <a:latin typeface="+mn-lt"/>
        <a:ea typeface="+mn-ea"/>
        <a:cs typeface="+mn-cs"/>
      </a:defRPr>
    </a:lvl3pPr>
    <a:lvl4pPr marL="1371600" algn="l" defTabSz="914400" rtl="0" latinLnBrk="0">
      <a:defRPr sz="1800" kern="1200">
        <a:solidFill>
          <a:schemeClr val="tx1"/>
        </a:solidFill>
        <a:latin typeface="+mn-lt"/>
        <a:ea typeface="+mn-ea"/>
        <a:cs typeface="+mn-cs"/>
      </a:defRPr>
    </a:lvl4pPr>
    <a:lvl5pPr marL="1828800" algn="l" defTabSz="914400" rtl="0" latinLnBrk="0">
      <a:defRPr sz="1800" kern="1200">
        <a:solidFill>
          <a:schemeClr val="tx1"/>
        </a:solidFill>
        <a:latin typeface="+mn-lt"/>
        <a:ea typeface="+mn-ea"/>
        <a:cs typeface="+mn-cs"/>
      </a:defRPr>
    </a:lvl5pPr>
    <a:lvl6pPr marL="2286000" algn="l" defTabSz="914400" rtl="0" latinLnBrk="0">
      <a:defRPr sz="1800" kern="1200">
        <a:solidFill>
          <a:schemeClr val="tx1"/>
        </a:solidFill>
        <a:latin typeface="+mn-lt"/>
        <a:ea typeface="+mn-ea"/>
        <a:cs typeface="+mn-cs"/>
      </a:defRPr>
    </a:lvl6pPr>
    <a:lvl7pPr marL="2743200" algn="l" defTabSz="914400" rtl="0" latinLnBrk="0">
      <a:defRPr sz="1800" kern="1200">
        <a:solidFill>
          <a:schemeClr val="tx1"/>
        </a:solidFill>
        <a:latin typeface="+mn-lt"/>
        <a:ea typeface="+mn-ea"/>
        <a:cs typeface="+mn-cs"/>
      </a:defRPr>
    </a:lvl7pPr>
    <a:lvl8pPr marL="3200400" algn="l" defTabSz="914400" rtl="0" latinLnBrk="0">
      <a:defRPr sz="1800" kern="1200">
        <a:solidFill>
          <a:schemeClr val="tx1"/>
        </a:solidFill>
        <a:latin typeface="+mn-lt"/>
        <a:ea typeface="+mn-ea"/>
        <a:cs typeface="+mn-cs"/>
      </a:defRPr>
    </a:lvl8pPr>
    <a:lvl9pPr marL="3657600" algn="l" defTabSz="914400" rtl="0" latinLnBrk="0">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09" autoAdjust="0"/>
    <p:restoredTop sz="94570" autoAdjust="0"/>
  </p:normalViewPr>
  <p:slideViewPr>
    <p:cSldViewPr>
      <p:cViewPr>
        <p:scale>
          <a:sx n="60" d="100"/>
          <a:sy n="60" d="100"/>
        </p:scale>
        <p:origin x="-2226" y="-6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Microsoft_Office_Excel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_____Microsoft_Office_Excel10.xlsx"/></Relationships>
</file>

<file path=ppt/charts/_rels/chart2.xml.rels><?xml version="1.0" encoding="UTF-8" standalone="yes"?>
<Relationships xmlns="http://schemas.openxmlformats.org/package/2006/relationships"><Relationship Id="rId1" Type="http://schemas.openxmlformats.org/officeDocument/2006/relationships/package" Target="../embeddings/_____Microsoft_Office_Excel2.xlsx"/></Relationships>
</file>

<file path=ppt/charts/_rels/chart3.xml.rels><?xml version="1.0" encoding="UTF-8" standalone="yes"?>
<Relationships xmlns="http://schemas.openxmlformats.org/package/2006/relationships"><Relationship Id="rId1" Type="http://schemas.openxmlformats.org/officeDocument/2006/relationships/package" Target="../embeddings/_____Microsoft_Office_Excel3.xlsx"/></Relationships>
</file>

<file path=ppt/charts/_rels/chart4.xml.rels><?xml version="1.0" encoding="UTF-8" standalone="yes"?>
<Relationships xmlns="http://schemas.openxmlformats.org/package/2006/relationships"><Relationship Id="rId1" Type="http://schemas.openxmlformats.org/officeDocument/2006/relationships/package" Target="../embeddings/_____Microsoft_Office_Excel4.xlsx"/></Relationships>
</file>

<file path=ppt/charts/_rels/chart5.xml.rels><?xml version="1.0" encoding="UTF-8" standalone="yes"?>
<Relationships xmlns="http://schemas.openxmlformats.org/package/2006/relationships"><Relationship Id="rId1" Type="http://schemas.openxmlformats.org/officeDocument/2006/relationships/package" Target="../embeddings/_____Microsoft_Office_Excel5.xlsx"/></Relationships>
</file>

<file path=ppt/charts/_rels/chart6.xml.rels><?xml version="1.0" encoding="UTF-8" standalone="yes"?>
<Relationships xmlns="http://schemas.openxmlformats.org/package/2006/relationships"><Relationship Id="rId1" Type="http://schemas.openxmlformats.org/officeDocument/2006/relationships/package" Target="../embeddings/_____Microsoft_Office_Excel6.xlsx"/></Relationships>
</file>

<file path=ppt/charts/_rels/chart7.xml.rels><?xml version="1.0" encoding="UTF-8" standalone="yes"?>
<Relationships xmlns="http://schemas.openxmlformats.org/package/2006/relationships"><Relationship Id="rId1" Type="http://schemas.openxmlformats.org/officeDocument/2006/relationships/package" Target="../embeddings/_____Microsoft_Office_Excel7.xlsx"/></Relationships>
</file>

<file path=ppt/charts/_rels/chart8.xml.rels><?xml version="1.0" encoding="UTF-8" standalone="yes"?>
<Relationships xmlns="http://schemas.openxmlformats.org/package/2006/relationships"><Relationship Id="rId1" Type="http://schemas.openxmlformats.org/officeDocument/2006/relationships/package" Target="../embeddings/_____Microsoft_Office_Excel8.xlsx"/></Relationships>
</file>

<file path=ppt/charts/_rels/chart9.xml.rels><?xml version="1.0" encoding="UTF-8" standalone="yes"?>
<Relationships xmlns="http://schemas.openxmlformats.org/package/2006/relationships"><Relationship Id="rId1" Type="http://schemas.openxmlformats.org/officeDocument/2006/relationships/package" Target="../embeddings/_____Microsoft_Office_Excel9.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ru-RU"/>
  <c:chart>
    <c:autoTitleDeleted val="1"/>
    <c:plotArea>
      <c:layout/>
      <c:lineChart>
        <c:grouping val="standard"/>
        <c:ser>
          <c:idx val="0"/>
          <c:order val="0"/>
          <c:tx>
            <c:strRef>
              <c:f>Лист1!$B$1</c:f>
              <c:strCache>
                <c:ptCount val="1"/>
                <c:pt idx="0">
                  <c:v>Охват профсоюзным членством</c:v>
                </c:pt>
              </c:strCache>
            </c:strRef>
          </c:tx>
          <c:marker>
            <c:symbol val="none"/>
          </c:marker>
          <c:cat>
            <c:numRef>
              <c:f>Лист1!$A$2:$A$7</c:f>
              <c:numCache>
                <c:formatCode>General</c:formatCode>
                <c:ptCount val="6"/>
                <c:pt idx="0">
                  <c:v>2014</c:v>
                </c:pt>
                <c:pt idx="1">
                  <c:v>2015</c:v>
                </c:pt>
                <c:pt idx="2">
                  <c:v>2016</c:v>
                </c:pt>
                <c:pt idx="3">
                  <c:v>2017</c:v>
                </c:pt>
                <c:pt idx="4">
                  <c:v>2018</c:v>
                </c:pt>
                <c:pt idx="5">
                  <c:v>2019</c:v>
                </c:pt>
              </c:numCache>
            </c:numRef>
          </c:cat>
          <c:val>
            <c:numRef>
              <c:f>Лист1!$B$2:$B$7</c:f>
              <c:numCache>
                <c:formatCode>0.00%</c:formatCode>
                <c:ptCount val="6"/>
                <c:pt idx="0">
                  <c:v>0.79500000000000004</c:v>
                </c:pt>
                <c:pt idx="1">
                  <c:v>0.79100000000000004</c:v>
                </c:pt>
                <c:pt idx="2">
                  <c:v>0.79</c:v>
                </c:pt>
                <c:pt idx="3">
                  <c:v>0.78900000000000003</c:v>
                </c:pt>
                <c:pt idx="4">
                  <c:v>0.71300000000000063</c:v>
                </c:pt>
                <c:pt idx="5">
                  <c:v>0.72700000000000065</c:v>
                </c:pt>
              </c:numCache>
            </c:numRef>
          </c:val>
        </c:ser>
        <c:marker val="1"/>
        <c:axId val="123369728"/>
        <c:axId val="123375616"/>
      </c:lineChart>
      <c:catAx>
        <c:axId val="123369728"/>
        <c:scaling>
          <c:orientation val="minMax"/>
        </c:scaling>
        <c:axPos val="b"/>
        <c:numFmt formatCode="General" sourceLinked="1"/>
        <c:tickLblPos val="nextTo"/>
        <c:crossAx val="123375616"/>
        <c:crosses val="autoZero"/>
        <c:auto val="1"/>
        <c:lblAlgn val="ctr"/>
        <c:lblOffset val="100"/>
      </c:catAx>
      <c:valAx>
        <c:axId val="123375616"/>
        <c:scaling>
          <c:orientation val="minMax"/>
        </c:scaling>
        <c:axPos val="l"/>
        <c:majorGridlines/>
        <c:numFmt formatCode="0.00%" sourceLinked="1"/>
        <c:tickLblPos val="nextTo"/>
        <c:crossAx val="123369728"/>
        <c:crosses val="autoZero"/>
        <c:crossBetween val="between"/>
      </c:valAx>
    </c:plotArea>
    <c:legend>
      <c:legendPos val="r"/>
      <c:layout/>
    </c:legend>
    <c:plotVisOnly val="1"/>
  </c:chart>
  <c:txPr>
    <a:bodyPr/>
    <a:lstStyle/>
    <a:p>
      <a:pPr>
        <a:defRPr sz="1800"/>
      </a:pPr>
      <a:endParaRPr lang="ru-RU"/>
    </a:p>
  </c:txPr>
  <c:externalData r:id="rId1"/>
</c:chartSpace>
</file>

<file path=ppt/charts/chart10.xml><?xml version="1.0" encoding="utf-8"?>
<c:chartSpace xmlns:c="http://schemas.openxmlformats.org/drawingml/2006/chart" xmlns:a="http://schemas.openxmlformats.org/drawingml/2006/main" xmlns:r="http://schemas.openxmlformats.org/officeDocument/2006/relationships">
  <c:date1904 val="1"/>
  <c:lang val="ru-RU"/>
  <c:chart>
    <c:autoTitleDeleted val="1"/>
    <c:view3D>
      <c:rAngAx val="1"/>
    </c:view3D>
    <c:plotArea>
      <c:layout/>
      <c:bar3DChart>
        <c:barDir val="col"/>
        <c:grouping val="clustered"/>
        <c:ser>
          <c:idx val="0"/>
          <c:order val="0"/>
          <c:tx>
            <c:strRef>
              <c:f>Лист1!$B$1</c:f>
              <c:strCache>
                <c:ptCount val="1"/>
                <c:pt idx="0">
                  <c:v>Журнал "Профсоюзная тема"</c:v>
                </c:pt>
              </c:strCache>
            </c:strRef>
          </c:tx>
          <c:cat>
            <c:strRef>
              <c:f>Лист1!$A$2</c:f>
              <c:strCache>
                <c:ptCount val="1"/>
                <c:pt idx="0">
                  <c:v>Обеспеченность превичных организаций журналами и газетами</c:v>
                </c:pt>
              </c:strCache>
            </c:strRef>
          </c:cat>
          <c:val>
            <c:numRef>
              <c:f>Лист1!$B$2</c:f>
              <c:numCache>
                <c:formatCode>0%</c:formatCode>
                <c:ptCount val="1"/>
                <c:pt idx="0">
                  <c:v>1</c:v>
                </c:pt>
              </c:numCache>
            </c:numRef>
          </c:val>
        </c:ser>
        <c:ser>
          <c:idx val="1"/>
          <c:order val="1"/>
          <c:tx>
            <c:strRef>
              <c:f>Лист1!$C$1</c:f>
              <c:strCache>
                <c:ptCount val="1"/>
                <c:pt idx="0">
                  <c:v>газета "Солидарность"</c:v>
                </c:pt>
              </c:strCache>
            </c:strRef>
          </c:tx>
          <c:cat>
            <c:strRef>
              <c:f>Лист1!$A$2</c:f>
              <c:strCache>
                <c:ptCount val="1"/>
                <c:pt idx="0">
                  <c:v>Обеспеченность превичных организаций журналами и газетами</c:v>
                </c:pt>
              </c:strCache>
            </c:strRef>
          </c:cat>
          <c:val>
            <c:numRef>
              <c:f>Лист1!$C$2</c:f>
              <c:numCache>
                <c:formatCode>0%</c:formatCode>
                <c:ptCount val="1"/>
                <c:pt idx="0">
                  <c:v>0.6500000000000008</c:v>
                </c:pt>
              </c:numCache>
            </c:numRef>
          </c:val>
        </c:ser>
        <c:dLbls>
          <c:showVal val="1"/>
        </c:dLbls>
        <c:shape val="box"/>
        <c:axId val="149568128"/>
        <c:axId val="149582208"/>
        <c:axId val="0"/>
      </c:bar3DChart>
      <c:catAx>
        <c:axId val="149568128"/>
        <c:scaling>
          <c:orientation val="minMax"/>
        </c:scaling>
        <c:axPos val="b"/>
        <c:majorTickMark val="none"/>
        <c:tickLblPos val="nextTo"/>
        <c:crossAx val="149582208"/>
        <c:crosses val="autoZero"/>
        <c:auto val="1"/>
        <c:lblAlgn val="ctr"/>
        <c:lblOffset val="100"/>
      </c:catAx>
      <c:valAx>
        <c:axId val="149582208"/>
        <c:scaling>
          <c:orientation val="minMax"/>
        </c:scaling>
        <c:delete val="1"/>
        <c:axPos val="l"/>
        <c:numFmt formatCode="0%" sourceLinked="1"/>
        <c:majorTickMark val="none"/>
        <c:tickLblPos val="none"/>
        <c:crossAx val="149568128"/>
        <c:crosses val="autoZero"/>
        <c:crossBetween val="between"/>
      </c:valAx>
    </c:plotArea>
    <c:legend>
      <c:legendPos val="t"/>
      <c:layout/>
    </c:legend>
    <c:plotVisOnly val="1"/>
  </c:chart>
  <c:txPr>
    <a:bodyPr/>
    <a:lstStyle/>
    <a:p>
      <a:pPr>
        <a:defRPr sz="1800"/>
      </a:pPr>
      <a:endParaRPr lang="ru-RU"/>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ru-RU"/>
  <c:chart>
    <c:autoTitleDeleted val="1"/>
    <c:plotArea>
      <c:layout/>
      <c:lineChart>
        <c:grouping val="standard"/>
        <c:ser>
          <c:idx val="0"/>
          <c:order val="0"/>
          <c:tx>
            <c:strRef>
              <c:f>Лист1!$B$1</c:f>
              <c:strCache>
                <c:ptCount val="1"/>
                <c:pt idx="0">
                  <c:v>Динамика общей численности членов профсоюза</c:v>
                </c:pt>
              </c:strCache>
            </c:strRef>
          </c:tx>
          <c:marker>
            <c:symbol val="none"/>
          </c:marker>
          <c:cat>
            <c:numRef>
              <c:f>Лист1!$A$2:$A$7</c:f>
              <c:numCache>
                <c:formatCode>General</c:formatCode>
                <c:ptCount val="6"/>
                <c:pt idx="0">
                  <c:v>2014</c:v>
                </c:pt>
                <c:pt idx="1">
                  <c:v>2015</c:v>
                </c:pt>
                <c:pt idx="2">
                  <c:v>2016</c:v>
                </c:pt>
                <c:pt idx="3">
                  <c:v>2017</c:v>
                </c:pt>
                <c:pt idx="4">
                  <c:v>2018</c:v>
                </c:pt>
                <c:pt idx="5">
                  <c:v>2019</c:v>
                </c:pt>
              </c:numCache>
            </c:numRef>
          </c:cat>
          <c:val>
            <c:numRef>
              <c:f>Лист1!$B$2:$B$7</c:f>
              <c:numCache>
                <c:formatCode>General</c:formatCode>
                <c:ptCount val="6"/>
                <c:pt idx="0">
                  <c:v>53797</c:v>
                </c:pt>
                <c:pt idx="1">
                  <c:v>53450</c:v>
                </c:pt>
                <c:pt idx="2">
                  <c:v>53050</c:v>
                </c:pt>
                <c:pt idx="3">
                  <c:v>53007</c:v>
                </c:pt>
                <c:pt idx="4">
                  <c:v>49761</c:v>
                </c:pt>
                <c:pt idx="5">
                  <c:v>51019</c:v>
                </c:pt>
              </c:numCache>
            </c:numRef>
          </c:val>
        </c:ser>
        <c:marker val="1"/>
        <c:axId val="77228672"/>
        <c:axId val="77234560"/>
      </c:lineChart>
      <c:catAx>
        <c:axId val="77228672"/>
        <c:scaling>
          <c:orientation val="minMax"/>
        </c:scaling>
        <c:axPos val="b"/>
        <c:numFmt formatCode="General" sourceLinked="1"/>
        <c:tickLblPos val="nextTo"/>
        <c:crossAx val="77234560"/>
        <c:crosses val="autoZero"/>
        <c:auto val="1"/>
        <c:lblAlgn val="ctr"/>
        <c:lblOffset val="100"/>
      </c:catAx>
      <c:valAx>
        <c:axId val="77234560"/>
        <c:scaling>
          <c:orientation val="minMax"/>
        </c:scaling>
        <c:axPos val="l"/>
        <c:majorGridlines/>
        <c:numFmt formatCode="General" sourceLinked="1"/>
        <c:tickLblPos val="nextTo"/>
        <c:crossAx val="77228672"/>
        <c:crosses val="autoZero"/>
        <c:crossBetween val="between"/>
      </c:valAx>
    </c:plotArea>
    <c:legend>
      <c:legendPos val="r"/>
      <c:layout/>
    </c:legend>
    <c:plotVisOnly val="1"/>
  </c:chart>
  <c:txPr>
    <a:bodyPr/>
    <a:lstStyle/>
    <a:p>
      <a:pPr>
        <a:defRPr sz="1800"/>
      </a:pPr>
      <a:endParaRPr lang="ru-RU"/>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ru-RU"/>
  <c:chart>
    <c:autoTitleDeleted val="1"/>
    <c:plotArea>
      <c:layout/>
      <c:lineChart>
        <c:grouping val="standard"/>
        <c:ser>
          <c:idx val="0"/>
          <c:order val="0"/>
          <c:tx>
            <c:strRef>
              <c:f>Лист1!$B$1</c:f>
              <c:strCache>
                <c:ptCount val="1"/>
                <c:pt idx="0">
                  <c:v>Динамика количества первичных организаций Профсоюза</c:v>
                </c:pt>
              </c:strCache>
            </c:strRef>
          </c:tx>
          <c:marker>
            <c:symbol val="none"/>
          </c:marker>
          <c:cat>
            <c:numRef>
              <c:f>Лист1!$A$2:$A$7</c:f>
              <c:numCache>
                <c:formatCode>General</c:formatCode>
                <c:ptCount val="6"/>
                <c:pt idx="0">
                  <c:v>2014</c:v>
                </c:pt>
                <c:pt idx="1">
                  <c:v>2015</c:v>
                </c:pt>
                <c:pt idx="2">
                  <c:v>2016</c:v>
                </c:pt>
                <c:pt idx="3">
                  <c:v>2017</c:v>
                </c:pt>
                <c:pt idx="4">
                  <c:v>2018</c:v>
                </c:pt>
                <c:pt idx="5">
                  <c:v>2019</c:v>
                </c:pt>
              </c:numCache>
            </c:numRef>
          </c:cat>
          <c:val>
            <c:numRef>
              <c:f>Лист1!$B$2:$B$7</c:f>
              <c:numCache>
                <c:formatCode>General</c:formatCode>
                <c:ptCount val="6"/>
                <c:pt idx="0">
                  <c:v>198</c:v>
                </c:pt>
                <c:pt idx="1">
                  <c:v>196</c:v>
                </c:pt>
                <c:pt idx="2">
                  <c:v>191</c:v>
                </c:pt>
                <c:pt idx="3">
                  <c:v>186</c:v>
                </c:pt>
                <c:pt idx="4">
                  <c:v>184</c:v>
                </c:pt>
                <c:pt idx="5">
                  <c:v>182</c:v>
                </c:pt>
              </c:numCache>
            </c:numRef>
          </c:val>
        </c:ser>
        <c:marker val="1"/>
        <c:axId val="77500800"/>
        <c:axId val="77502336"/>
      </c:lineChart>
      <c:catAx>
        <c:axId val="77500800"/>
        <c:scaling>
          <c:orientation val="minMax"/>
        </c:scaling>
        <c:axPos val="b"/>
        <c:numFmt formatCode="General" sourceLinked="1"/>
        <c:tickLblPos val="nextTo"/>
        <c:crossAx val="77502336"/>
        <c:crosses val="autoZero"/>
        <c:auto val="1"/>
        <c:lblAlgn val="ctr"/>
        <c:lblOffset val="100"/>
      </c:catAx>
      <c:valAx>
        <c:axId val="77502336"/>
        <c:scaling>
          <c:orientation val="minMax"/>
        </c:scaling>
        <c:axPos val="l"/>
        <c:majorGridlines/>
        <c:numFmt formatCode="General" sourceLinked="1"/>
        <c:tickLblPos val="nextTo"/>
        <c:crossAx val="77500800"/>
        <c:crosses val="autoZero"/>
        <c:crossBetween val="between"/>
      </c:valAx>
    </c:plotArea>
    <c:legend>
      <c:legendPos val="r"/>
      <c:layout/>
    </c:legend>
    <c:plotVisOnly val="1"/>
  </c:chart>
  <c:txPr>
    <a:bodyPr/>
    <a:lstStyle/>
    <a:p>
      <a:pPr>
        <a:defRPr sz="1800"/>
      </a:pPr>
      <a:endParaRPr lang="ru-RU"/>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ru-RU"/>
  <c:chart>
    <c:autoTitleDeleted val="1"/>
    <c:plotArea>
      <c:layout/>
      <c:lineChart>
        <c:grouping val="standard"/>
        <c:ser>
          <c:idx val="0"/>
          <c:order val="0"/>
          <c:tx>
            <c:strRef>
              <c:f>Лист1!$B$1</c:f>
              <c:strCache>
                <c:ptCount val="1"/>
                <c:pt idx="0">
                  <c:v>Охват профсоюзным членством</c:v>
                </c:pt>
              </c:strCache>
            </c:strRef>
          </c:tx>
          <c:marker>
            <c:symbol val="none"/>
          </c:marker>
          <c:cat>
            <c:numRef>
              <c:f>Лист1!$A$2:$A$7</c:f>
              <c:numCache>
                <c:formatCode>General</c:formatCode>
                <c:ptCount val="6"/>
                <c:pt idx="0">
                  <c:v>2014</c:v>
                </c:pt>
                <c:pt idx="1">
                  <c:v>2015</c:v>
                </c:pt>
                <c:pt idx="2">
                  <c:v>2016</c:v>
                </c:pt>
                <c:pt idx="3">
                  <c:v>2017</c:v>
                </c:pt>
                <c:pt idx="4">
                  <c:v>2018</c:v>
                </c:pt>
                <c:pt idx="5">
                  <c:v>2019</c:v>
                </c:pt>
              </c:numCache>
            </c:numRef>
          </c:cat>
          <c:val>
            <c:numRef>
              <c:f>Лист1!$B$2:$B$7</c:f>
              <c:numCache>
                <c:formatCode>0.00%</c:formatCode>
                <c:ptCount val="6"/>
                <c:pt idx="0">
                  <c:v>0.78800000000000003</c:v>
                </c:pt>
                <c:pt idx="1">
                  <c:v>0.76600000000000068</c:v>
                </c:pt>
                <c:pt idx="2">
                  <c:v>0.76500000000000068</c:v>
                </c:pt>
                <c:pt idx="3">
                  <c:v>0.75100000000000056</c:v>
                </c:pt>
                <c:pt idx="4">
                  <c:v>0.6550000000000008</c:v>
                </c:pt>
                <c:pt idx="5">
                  <c:v>0.66300000000000081</c:v>
                </c:pt>
              </c:numCache>
            </c:numRef>
          </c:val>
        </c:ser>
        <c:marker val="1"/>
        <c:axId val="149014016"/>
        <c:axId val="149015552"/>
      </c:lineChart>
      <c:catAx>
        <c:axId val="149014016"/>
        <c:scaling>
          <c:orientation val="minMax"/>
        </c:scaling>
        <c:axPos val="b"/>
        <c:numFmt formatCode="General" sourceLinked="1"/>
        <c:tickLblPos val="nextTo"/>
        <c:crossAx val="149015552"/>
        <c:crosses val="autoZero"/>
        <c:auto val="1"/>
        <c:lblAlgn val="ctr"/>
        <c:lblOffset val="100"/>
      </c:catAx>
      <c:valAx>
        <c:axId val="149015552"/>
        <c:scaling>
          <c:orientation val="minMax"/>
        </c:scaling>
        <c:axPos val="l"/>
        <c:majorGridlines/>
        <c:numFmt formatCode="0.00%" sourceLinked="1"/>
        <c:tickLblPos val="nextTo"/>
        <c:crossAx val="149014016"/>
        <c:crosses val="autoZero"/>
        <c:crossBetween val="between"/>
      </c:valAx>
    </c:plotArea>
    <c:legend>
      <c:legendPos val="r"/>
      <c:layout/>
    </c:legend>
    <c:plotVisOnly val="1"/>
  </c:chart>
  <c:txPr>
    <a:bodyPr/>
    <a:lstStyle/>
    <a:p>
      <a:pPr>
        <a:defRPr sz="1800"/>
      </a:pPr>
      <a:endParaRPr lang="ru-RU"/>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lang val="ru-RU"/>
  <c:chart>
    <c:autoTitleDeleted val="1"/>
    <c:plotArea>
      <c:layout/>
      <c:barChart>
        <c:barDir val="col"/>
        <c:grouping val="clustered"/>
        <c:ser>
          <c:idx val="0"/>
          <c:order val="0"/>
          <c:tx>
            <c:strRef>
              <c:f>Лист1!$B$1</c:f>
              <c:strCache>
                <c:ptCount val="1"/>
                <c:pt idx="0">
                  <c:v>Профсоюзное членство, %</c:v>
                </c:pt>
              </c:strCache>
            </c:strRef>
          </c:tx>
          <c:cat>
            <c:strRef>
              <c:f>Лист1!$A$2:$A$4</c:f>
              <c:strCache>
                <c:ptCount val="3"/>
                <c:pt idx="0">
                  <c:v>Прочий медперсонал</c:v>
                </c:pt>
                <c:pt idx="1">
                  <c:v>Средний медперсонал</c:v>
                </c:pt>
                <c:pt idx="2">
                  <c:v>Руководители</c:v>
                </c:pt>
              </c:strCache>
            </c:strRef>
          </c:cat>
          <c:val>
            <c:numRef>
              <c:f>Лист1!$B$2:$B$4</c:f>
              <c:numCache>
                <c:formatCode>General</c:formatCode>
                <c:ptCount val="3"/>
                <c:pt idx="0">
                  <c:v>58.8</c:v>
                </c:pt>
                <c:pt idx="1">
                  <c:v>76.3</c:v>
                </c:pt>
                <c:pt idx="2">
                  <c:v>78.2</c:v>
                </c:pt>
              </c:numCache>
            </c:numRef>
          </c:val>
        </c:ser>
        <c:axId val="149214336"/>
        <c:axId val="149215872"/>
      </c:barChart>
      <c:catAx>
        <c:axId val="149214336"/>
        <c:scaling>
          <c:orientation val="minMax"/>
        </c:scaling>
        <c:axPos val="b"/>
        <c:tickLblPos val="nextTo"/>
        <c:crossAx val="149215872"/>
        <c:crosses val="autoZero"/>
        <c:auto val="1"/>
        <c:lblAlgn val="ctr"/>
        <c:lblOffset val="100"/>
      </c:catAx>
      <c:valAx>
        <c:axId val="149215872"/>
        <c:scaling>
          <c:orientation val="minMax"/>
        </c:scaling>
        <c:axPos val="l"/>
        <c:majorGridlines/>
        <c:numFmt formatCode="General" sourceLinked="1"/>
        <c:tickLblPos val="nextTo"/>
        <c:crossAx val="149214336"/>
        <c:crosses val="autoZero"/>
        <c:crossBetween val="between"/>
      </c:valAx>
    </c:plotArea>
    <c:legend>
      <c:legendPos val="r"/>
      <c:layout/>
    </c:legend>
    <c:plotVisOnly val="1"/>
  </c:chart>
  <c:txPr>
    <a:bodyPr/>
    <a:lstStyle/>
    <a:p>
      <a:pPr>
        <a:defRPr sz="1800"/>
      </a:pPr>
      <a:endParaRPr lang="ru-RU"/>
    </a:p>
  </c:tx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ru-RU"/>
  <c:chart>
    <c:plotArea>
      <c:layout/>
      <c:lineChart>
        <c:grouping val="standard"/>
        <c:ser>
          <c:idx val="0"/>
          <c:order val="0"/>
          <c:tx>
            <c:strRef>
              <c:f>Лист1!$B$1</c:f>
              <c:strCache>
                <c:ptCount val="1"/>
                <c:pt idx="0">
                  <c:v>Вступили в Профсоюз</c:v>
                </c:pt>
              </c:strCache>
            </c:strRef>
          </c:tx>
          <c:marker>
            <c:symbol val="none"/>
          </c:marker>
          <c:cat>
            <c:strRef>
              <c:f>Лист1!$A$2:$A$3</c:f>
              <c:strCache>
                <c:ptCount val="2"/>
                <c:pt idx="0">
                  <c:v>2009-2014</c:v>
                </c:pt>
                <c:pt idx="1">
                  <c:v>2014-2019</c:v>
                </c:pt>
              </c:strCache>
            </c:strRef>
          </c:cat>
          <c:val>
            <c:numRef>
              <c:f>Лист1!$B$2:$B$3</c:f>
              <c:numCache>
                <c:formatCode>General</c:formatCode>
                <c:ptCount val="2"/>
                <c:pt idx="0">
                  <c:v>6927</c:v>
                </c:pt>
                <c:pt idx="1">
                  <c:v>9766</c:v>
                </c:pt>
              </c:numCache>
            </c:numRef>
          </c:val>
        </c:ser>
        <c:ser>
          <c:idx val="1"/>
          <c:order val="1"/>
          <c:tx>
            <c:strRef>
              <c:f>Лист1!$C$1</c:f>
              <c:strCache>
                <c:ptCount val="1"/>
                <c:pt idx="0">
                  <c:v>Вышло из профсоюза</c:v>
                </c:pt>
              </c:strCache>
            </c:strRef>
          </c:tx>
          <c:marker>
            <c:symbol val="none"/>
          </c:marker>
          <c:cat>
            <c:strRef>
              <c:f>Лист1!$A$2:$A$3</c:f>
              <c:strCache>
                <c:ptCount val="2"/>
                <c:pt idx="0">
                  <c:v>2009-2014</c:v>
                </c:pt>
                <c:pt idx="1">
                  <c:v>2014-2019</c:v>
                </c:pt>
              </c:strCache>
            </c:strRef>
          </c:cat>
          <c:val>
            <c:numRef>
              <c:f>Лист1!$C$2:$C$3</c:f>
              <c:numCache>
                <c:formatCode>General</c:formatCode>
                <c:ptCount val="2"/>
                <c:pt idx="0">
                  <c:v>2132</c:v>
                </c:pt>
                <c:pt idx="1">
                  <c:v>2462</c:v>
                </c:pt>
              </c:numCache>
            </c:numRef>
          </c:val>
        </c:ser>
        <c:marker val="1"/>
        <c:axId val="149107840"/>
        <c:axId val="149106048"/>
      </c:lineChart>
      <c:valAx>
        <c:axId val="149106048"/>
        <c:scaling>
          <c:orientation val="minMax"/>
        </c:scaling>
        <c:axPos val="l"/>
        <c:majorGridlines/>
        <c:numFmt formatCode="General" sourceLinked="1"/>
        <c:tickLblPos val="nextTo"/>
        <c:crossAx val="149107840"/>
        <c:crosses val="autoZero"/>
        <c:crossBetween val="between"/>
      </c:valAx>
      <c:catAx>
        <c:axId val="149107840"/>
        <c:scaling>
          <c:orientation val="minMax"/>
        </c:scaling>
        <c:axPos val="b"/>
        <c:tickLblPos val="nextTo"/>
        <c:crossAx val="149106048"/>
        <c:crosses val="autoZero"/>
        <c:auto val="1"/>
        <c:lblAlgn val="ctr"/>
        <c:lblOffset val="100"/>
      </c:catAx>
    </c:plotArea>
    <c:legend>
      <c:legendPos val="r"/>
      <c:layout/>
    </c:legend>
    <c:plotVisOnly val="1"/>
  </c:chart>
  <c:txPr>
    <a:bodyPr/>
    <a:lstStyle/>
    <a:p>
      <a:pPr>
        <a:defRPr sz="1800"/>
      </a:pPr>
      <a:endParaRPr lang="ru-RU"/>
    </a:p>
  </c:tx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date1904 val="1"/>
  <c:lang val="ru-RU"/>
  <c:chart>
    <c:title>
      <c:tx>
        <c:rich>
          <a:bodyPr/>
          <a:lstStyle/>
          <a:p>
            <a:pPr>
              <a:defRPr/>
            </a:pPr>
            <a:r>
              <a:rPr lang="ru-RU" b="0" dirty="0"/>
              <a:t>удельный вес молодежи среди работающих членов профсоюза</a:t>
            </a:r>
          </a:p>
        </c:rich>
      </c:tx>
      <c:layout/>
    </c:title>
    <c:view3D>
      <c:rotX val="30"/>
      <c:perspective val="30"/>
    </c:view3D>
    <c:plotArea>
      <c:layout/>
      <c:pie3DChart>
        <c:varyColors val="1"/>
        <c:ser>
          <c:idx val="0"/>
          <c:order val="0"/>
          <c:tx>
            <c:strRef>
              <c:f>Лист1!$B$1</c:f>
              <c:strCache>
                <c:ptCount val="1"/>
                <c:pt idx="0">
                  <c:v>удельный вес молодежи среди работающих членов профсоюза</c:v>
                </c:pt>
              </c:strCache>
            </c:strRef>
          </c:tx>
          <c:explosion val="25"/>
          <c:cat>
            <c:strRef>
              <c:f>Лист1!$A$2:$A$3</c:f>
              <c:strCache>
                <c:ptCount val="2"/>
                <c:pt idx="0">
                  <c:v>старше 35 лет</c:v>
                </c:pt>
                <c:pt idx="1">
                  <c:v>молодежь до 35 лет</c:v>
                </c:pt>
              </c:strCache>
            </c:strRef>
          </c:cat>
          <c:val>
            <c:numRef>
              <c:f>Лист1!$B$2:$B$3</c:f>
              <c:numCache>
                <c:formatCode>General</c:formatCode>
                <c:ptCount val="2"/>
                <c:pt idx="0">
                  <c:v>74.099999999999994</c:v>
                </c:pt>
                <c:pt idx="1">
                  <c:v>25.9</c:v>
                </c:pt>
              </c:numCache>
            </c:numRef>
          </c:val>
        </c:ser>
      </c:pie3DChart>
    </c:plotArea>
    <c:legend>
      <c:legendPos val="r"/>
      <c:layout/>
    </c:legend>
    <c:plotVisOnly val="1"/>
  </c:chart>
  <c:txPr>
    <a:bodyPr/>
    <a:lstStyle/>
    <a:p>
      <a:pPr>
        <a:defRPr sz="1800"/>
      </a:pPr>
      <a:endParaRPr lang="ru-RU"/>
    </a:p>
  </c:txPr>
  <c:externalData r:id="rId1"/>
</c:chartSpace>
</file>

<file path=ppt/charts/chart8.xml><?xml version="1.0" encoding="utf-8"?>
<c:chartSpace xmlns:c="http://schemas.openxmlformats.org/drawingml/2006/chart" xmlns:a="http://schemas.openxmlformats.org/drawingml/2006/main" xmlns:r="http://schemas.openxmlformats.org/officeDocument/2006/relationships">
  <c:date1904 val="1"/>
  <c:lang val="ru-RU"/>
  <c:chart>
    <c:autoTitleDeleted val="1"/>
    <c:plotArea>
      <c:layout>
        <c:manualLayout>
          <c:layoutTarget val="inner"/>
          <c:xMode val="edge"/>
          <c:yMode val="edge"/>
          <c:x val="6.8860745553658939E-2"/>
          <c:y val="0.10061389508817706"/>
          <c:w val="0.66870987280436212"/>
          <c:h val="0.74591551161235203"/>
        </c:manualLayout>
      </c:layout>
      <c:lineChart>
        <c:grouping val="standard"/>
        <c:ser>
          <c:idx val="0"/>
          <c:order val="0"/>
          <c:tx>
            <c:strRef>
              <c:f>Лист1!$B$1</c:f>
              <c:strCache>
                <c:ptCount val="1"/>
                <c:pt idx="0">
                  <c:v>кол-во молодых председателей</c:v>
                </c:pt>
              </c:strCache>
            </c:strRef>
          </c:tx>
          <c:marker>
            <c:symbol val="none"/>
          </c:marker>
          <c:cat>
            <c:strRef>
              <c:f>Лист1!$A$2:$A$3</c:f>
              <c:strCache>
                <c:ptCount val="2"/>
                <c:pt idx="0">
                  <c:v>2009-2014</c:v>
                </c:pt>
                <c:pt idx="1">
                  <c:v>2014-2019</c:v>
                </c:pt>
              </c:strCache>
            </c:strRef>
          </c:cat>
          <c:val>
            <c:numRef>
              <c:f>Лист1!$B$2:$B$3</c:f>
              <c:numCache>
                <c:formatCode>General</c:formatCode>
                <c:ptCount val="2"/>
                <c:pt idx="0">
                  <c:v>18</c:v>
                </c:pt>
                <c:pt idx="1">
                  <c:v>22</c:v>
                </c:pt>
              </c:numCache>
            </c:numRef>
          </c:val>
        </c:ser>
        <c:marker val="1"/>
        <c:axId val="149536768"/>
        <c:axId val="149538304"/>
      </c:lineChart>
      <c:catAx>
        <c:axId val="149536768"/>
        <c:scaling>
          <c:orientation val="minMax"/>
        </c:scaling>
        <c:axPos val="b"/>
        <c:tickLblPos val="nextTo"/>
        <c:crossAx val="149538304"/>
        <c:crosses val="autoZero"/>
        <c:auto val="1"/>
        <c:lblAlgn val="ctr"/>
        <c:lblOffset val="100"/>
      </c:catAx>
      <c:valAx>
        <c:axId val="149538304"/>
        <c:scaling>
          <c:orientation val="minMax"/>
        </c:scaling>
        <c:axPos val="l"/>
        <c:majorGridlines/>
        <c:numFmt formatCode="General" sourceLinked="1"/>
        <c:tickLblPos val="nextTo"/>
        <c:crossAx val="149536768"/>
        <c:crosses val="autoZero"/>
        <c:crossBetween val="between"/>
      </c:valAx>
    </c:plotArea>
    <c:legend>
      <c:legendPos val="r"/>
      <c:layout>
        <c:manualLayout>
          <c:xMode val="edge"/>
          <c:yMode val="edge"/>
          <c:x val="0.74622714118777111"/>
          <c:y val="0.28221876386561912"/>
          <c:w val="0.24134084638021649"/>
          <c:h val="0.34136540333635784"/>
        </c:manualLayout>
      </c:layout>
    </c:legend>
    <c:plotVisOnly val="1"/>
  </c:chart>
  <c:txPr>
    <a:bodyPr/>
    <a:lstStyle/>
    <a:p>
      <a:pPr>
        <a:defRPr sz="1800"/>
      </a:pPr>
      <a:endParaRPr lang="ru-RU"/>
    </a:p>
  </c:txPr>
  <c:externalData r:id="rId1"/>
</c:chartSpace>
</file>

<file path=ppt/charts/chart9.xml><?xml version="1.0" encoding="utf-8"?>
<c:chartSpace xmlns:c="http://schemas.openxmlformats.org/drawingml/2006/chart" xmlns:a="http://schemas.openxmlformats.org/drawingml/2006/main" xmlns:r="http://schemas.openxmlformats.org/officeDocument/2006/relationships">
  <c:date1904 val="1"/>
  <c:lang val="ru-RU"/>
  <c:chart>
    <c:title>
      <c:tx>
        <c:rich>
          <a:bodyPr/>
          <a:lstStyle/>
          <a:p>
            <a:pPr>
              <a:defRPr/>
            </a:pPr>
            <a:r>
              <a:rPr lang="ru-RU" b="0" dirty="0"/>
              <a:t>Численность студентов членов профсоюза</a:t>
            </a:r>
          </a:p>
        </c:rich>
      </c:tx>
      <c:layout/>
    </c:title>
    <c:plotArea>
      <c:layout/>
      <c:lineChart>
        <c:grouping val="standard"/>
        <c:ser>
          <c:idx val="0"/>
          <c:order val="0"/>
          <c:tx>
            <c:strRef>
              <c:f>Лист1!$B$1</c:f>
              <c:strCache>
                <c:ptCount val="1"/>
                <c:pt idx="0">
                  <c:v>Численность студентов членов профсоюза</c:v>
                </c:pt>
              </c:strCache>
            </c:strRef>
          </c:tx>
          <c:marker>
            <c:symbol val="none"/>
          </c:marker>
          <c:cat>
            <c:numRef>
              <c:f>Лист1!$A$2:$A$7</c:f>
              <c:numCache>
                <c:formatCode>General</c:formatCode>
                <c:ptCount val="6"/>
                <c:pt idx="0">
                  <c:v>2014</c:v>
                </c:pt>
                <c:pt idx="1">
                  <c:v>2015</c:v>
                </c:pt>
                <c:pt idx="2">
                  <c:v>2016</c:v>
                </c:pt>
                <c:pt idx="3">
                  <c:v>2017</c:v>
                </c:pt>
                <c:pt idx="4">
                  <c:v>2018</c:v>
                </c:pt>
                <c:pt idx="5">
                  <c:v>2019</c:v>
                </c:pt>
              </c:numCache>
            </c:numRef>
          </c:cat>
          <c:val>
            <c:numRef>
              <c:f>Лист1!$B$2:$B$7</c:f>
              <c:numCache>
                <c:formatCode>General</c:formatCode>
                <c:ptCount val="6"/>
                <c:pt idx="0">
                  <c:v>10062</c:v>
                </c:pt>
                <c:pt idx="1">
                  <c:v>10175</c:v>
                </c:pt>
                <c:pt idx="2">
                  <c:v>11105</c:v>
                </c:pt>
                <c:pt idx="3">
                  <c:v>11769</c:v>
                </c:pt>
                <c:pt idx="4">
                  <c:v>12344</c:v>
                </c:pt>
                <c:pt idx="5">
                  <c:v>13708</c:v>
                </c:pt>
              </c:numCache>
            </c:numRef>
          </c:val>
        </c:ser>
        <c:dLbls>
          <c:showVal val="1"/>
        </c:dLbls>
        <c:marker val="1"/>
        <c:axId val="149631744"/>
        <c:axId val="149633280"/>
      </c:lineChart>
      <c:catAx>
        <c:axId val="149631744"/>
        <c:scaling>
          <c:orientation val="minMax"/>
        </c:scaling>
        <c:axPos val="b"/>
        <c:numFmt formatCode="General" sourceLinked="1"/>
        <c:majorTickMark val="none"/>
        <c:tickLblPos val="nextTo"/>
        <c:crossAx val="149633280"/>
        <c:crosses val="autoZero"/>
        <c:auto val="1"/>
        <c:lblAlgn val="ctr"/>
        <c:lblOffset val="100"/>
      </c:catAx>
      <c:valAx>
        <c:axId val="149633280"/>
        <c:scaling>
          <c:orientation val="minMax"/>
        </c:scaling>
        <c:delete val="1"/>
        <c:axPos val="l"/>
        <c:numFmt formatCode="General" sourceLinked="1"/>
        <c:majorTickMark val="none"/>
        <c:tickLblPos val="none"/>
        <c:crossAx val="149631744"/>
        <c:crosses val="autoZero"/>
        <c:crossBetween val="between"/>
      </c:valAx>
    </c:plotArea>
    <c:plotVisOnly val="1"/>
  </c:chart>
  <c:txPr>
    <a:bodyPr/>
    <a:lstStyle/>
    <a:p>
      <a:pPr>
        <a:defRPr sz="1800"/>
      </a:pPr>
      <a:endParaRPr lang="ru-RU"/>
    </a:p>
  </c:txPr>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43FE092-AD8C-4CDA-A2B4-0534ACFDE2A3}" type="datetimeFigureOut">
              <a:rPr lang="ru-RU" smtClean="0"/>
              <a:pPr/>
              <a:t>14.10.2019</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1EFCB80-90F3-4490-A294-D344D22E67F9}"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41EFCB80-90F3-4490-A294-D344D22E67F9}" type="slidenum">
              <a:rPr lang="ru-RU" smtClean="0"/>
              <a:pPr/>
              <a:t>7</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41EFCB80-90F3-4490-A294-D344D22E67F9}" type="slidenum">
              <a:rPr lang="ru-RU" smtClean="0"/>
              <a:pPr/>
              <a:t>78</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41EFCB80-90F3-4490-A294-D344D22E67F9}" type="slidenum">
              <a:rPr lang="ru-RU" smtClean="0"/>
              <a:pPr/>
              <a:t>79</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41EFCB80-90F3-4490-A294-D344D22E67F9}" type="slidenum">
              <a:rPr lang="ru-RU" smtClean="0"/>
              <a:pPr/>
              <a:t>87</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useBgFill="1">
        <p:nvSpPr>
          <p:cNvPr id="12" name="Freeform 11"/>
          <p:cNvSpPr/>
          <p:nvPr/>
        </p:nvSpPr>
        <p:spPr>
          <a:xfrm>
            <a:off x="-11907" y="0"/>
            <a:ext cx="8762858"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8"/>
            <a:ext cx="8496943"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6539684"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21350" y="293317"/>
            <a:ext cx="8525337"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668401" y="662656"/>
            <a:ext cx="7316390" cy="2766528"/>
          </a:xfrm>
        </p:spPr>
        <p:txBody>
          <a:bodyPr anchor="b">
            <a:normAutofit/>
          </a:bodyPr>
          <a:lstStyle>
            <a:lvl1pPr algn="r">
              <a:defRPr sz="8000"/>
            </a:lvl1pPr>
          </a:lstStyle>
          <a:p>
            <a:r>
              <a:rPr lang="ru-RU" smtClean="0"/>
              <a:t>Образец заголовка</a:t>
            </a:r>
            <a:endParaRPr lang="en-US" dirty="0"/>
          </a:p>
        </p:txBody>
      </p:sp>
      <p:sp>
        <p:nvSpPr>
          <p:cNvPr id="3" name="Subtitle 2"/>
          <p:cNvSpPr>
            <a:spLocks noGrp="1"/>
          </p:cNvSpPr>
          <p:nvPr>
            <p:ph type="subTitle" idx="1"/>
          </p:nvPr>
        </p:nvSpPr>
        <p:spPr>
          <a:xfrm rot="21420000">
            <a:off x="737297" y="3505210"/>
            <a:ext cx="7316390"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a:xfrm rot="21420000">
            <a:off x="3711406" y="4578463"/>
            <a:ext cx="4607740" cy="1163112"/>
          </a:xfrm>
        </p:spPr>
        <p:txBody>
          <a:bodyPr/>
          <a:lstStyle>
            <a:lvl1pPr algn="ctr">
              <a:defRPr sz="5400">
                <a:solidFill>
                  <a:schemeClr val="accent1">
                    <a:lumMod val="50000"/>
                  </a:schemeClr>
                </a:solidFill>
              </a:defRPr>
            </a:lvl1pPr>
          </a:lstStyle>
          <a:p>
            <a:fld id="{7EAF463A-BC7C-46EE-9F1E-7F377CCA4891}" type="datetimeFigureOut">
              <a:rPr lang="en-US" smtClean="0"/>
              <a:pPr/>
              <a:t>10/14/2019</a:t>
            </a:fld>
            <a:endParaRPr lang="en-US"/>
          </a:p>
        </p:txBody>
      </p:sp>
      <p:sp>
        <p:nvSpPr>
          <p:cNvPr id="5" name="Footer Placeholder 4"/>
          <p:cNvSpPr>
            <a:spLocks noGrp="1"/>
          </p:cNvSpPr>
          <p:nvPr>
            <p:ph type="ftr" sz="quarter" idx="11"/>
          </p:nvPr>
        </p:nvSpPr>
        <p:spPr>
          <a:xfrm rot="21420000">
            <a:off x="-4169" y="4883024"/>
            <a:ext cx="3035429" cy="1195538"/>
          </a:xfrm>
        </p:spPr>
        <p:txBody>
          <a:bodyPr vert="horz" lIns="91440" tIns="45720" rIns="91440" bIns="45720" rtlCol="0" anchor="ctr"/>
          <a:lstStyle>
            <a:lvl1pPr algn="r">
              <a:defRPr lang="en-US" sz="5400" dirty="0"/>
            </a:lvl1pPr>
          </a:lstStyle>
          <a:p>
            <a:endParaRPr lang="en-US"/>
          </a:p>
        </p:txBody>
      </p:sp>
      <p:sp>
        <p:nvSpPr>
          <p:cNvPr id="6" name="Slide Number Placeholder 5"/>
          <p:cNvSpPr>
            <a:spLocks noGrp="1"/>
          </p:cNvSpPr>
          <p:nvPr>
            <p:ph type="sldNum" sz="quarter" idx="12"/>
          </p:nvPr>
        </p:nvSpPr>
        <p:spPr>
          <a:xfrm rot="21420000">
            <a:off x="7388818" y="3832648"/>
            <a:ext cx="680390" cy="498470"/>
          </a:xfrm>
        </p:spPr>
        <p:txBody>
          <a:bodyPr/>
          <a:lstStyle>
            <a:lvl1pPr>
              <a:defRPr sz="2400">
                <a:solidFill>
                  <a:schemeClr val="tx1">
                    <a:lumMod val="75000"/>
                    <a:lumOff val="25000"/>
                  </a:schemeClr>
                </a:solidFill>
              </a:defRPr>
            </a:lvl1pPr>
          </a:lstStyle>
          <a:p>
            <a:fld id="{A483448D-3A78-4528-A469-B745A65DA480}" type="slidenum">
              <a:rPr lang="en-US" smtClean="0"/>
              <a:pPr/>
              <a:t>‹#›</a:t>
            </a:fld>
            <a:endParaRPr lang="en-US"/>
          </a:p>
        </p:txBody>
      </p:sp>
      <p:sp>
        <p:nvSpPr>
          <p:cNvPr id="25" name="5-Point Star 24"/>
          <p:cNvSpPr/>
          <p:nvPr/>
        </p:nvSpPr>
        <p:spPr>
          <a:xfrm rot="21420000">
            <a:off x="3166039" y="5111356"/>
            <a:ext cx="386540"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cSld>
  <p:clrMapOvr>
    <a:masterClrMapping/>
  </p:clrMapOvr>
  <p:transition spd="med">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4106333"/>
            <a:ext cx="7796031" cy="588846"/>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514351" y="685800"/>
            <a:ext cx="7794385"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514335" y="4702923"/>
            <a:ext cx="7796046"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7EAF463A-BC7C-46EE-9F1E-7F377CCA4891}" type="datetimeFigureOut">
              <a:rPr lang="en-US" smtClean="0"/>
              <a:pPr/>
              <a:t>10/14/2019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685801"/>
            <a:ext cx="7797677" cy="3194903"/>
          </a:xfrm>
        </p:spPr>
        <p:txBody>
          <a:bodyPr anchor="ctr">
            <a:normAutofit/>
          </a:bodyPr>
          <a:lstStyle>
            <a:lvl1pPr algn="ctr">
              <a:defRPr sz="4800"/>
            </a:lvl1pPr>
          </a:lstStyle>
          <a:p>
            <a:r>
              <a:rPr lang="ru-RU" smtClean="0"/>
              <a:t>Образец заголовка</a:t>
            </a:r>
            <a:endParaRPr lang="en-US" dirty="0"/>
          </a:p>
        </p:txBody>
      </p:sp>
      <p:sp>
        <p:nvSpPr>
          <p:cNvPr id="4" name="Text Placeholder 3"/>
          <p:cNvSpPr>
            <a:spLocks noGrp="1"/>
          </p:cNvSpPr>
          <p:nvPr>
            <p:ph type="body" sz="half" idx="2"/>
          </p:nvPr>
        </p:nvSpPr>
        <p:spPr>
          <a:xfrm>
            <a:off x="514335" y="4106333"/>
            <a:ext cx="7796047"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7EAF463A-BC7C-46EE-9F1E-7F377CCA4891}" type="datetimeFigureOut">
              <a:rPr lang="en-US" smtClean="0"/>
              <a:pPr/>
              <a:t>10/14/2019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99" y="685800"/>
            <a:ext cx="7143765" cy="2916704"/>
          </a:xfrm>
        </p:spPr>
        <p:txBody>
          <a:bodyPr anchor="ctr">
            <a:normAutofit/>
          </a:bodyPr>
          <a:lstStyle>
            <a:lvl1pPr algn="ctr">
              <a:defRPr sz="4800"/>
            </a:lvl1pPr>
          </a:lstStyle>
          <a:p>
            <a:r>
              <a:rPr lang="ru-RU" smtClean="0"/>
              <a:t>Образец заголовка</a:t>
            </a:r>
            <a:endParaRPr lang="en-US" dirty="0"/>
          </a:p>
        </p:txBody>
      </p:sp>
      <p:sp>
        <p:nvSpPr>
          <p:cNvPr id="12" name="Text Placeholder 3"/>
          <p:cNvSpPr>
            <a:spLocks noGrp="1"/>
          </p:cNvSpPr>
          <p:nvPr>
            <p:ph type="body" sz="half" idx="13"/>
          </p:nvPr>
        </p:nvSpPr>
        <p:spPr>
          <a:xfrm>
            <a:off x="1162698" y="3610032"/>
            <a:ext cx="6500967"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4" name="Text Placeholder 3"/>
          <p:cNvSpPr>
            <a:spLocks noGrp="1"/>
          </p:cNvSpPr>
          <p:nvPr>
            <p:ph type="body" sz="half" idx="2"/>
          </p:nvPr>
        </p:nvSpPr>
        <p:spPr>
          <a:xfrm>
            <a:off x="514351" y="4106334"/>
            <a:ext cx="779766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7EAF463A-BC7C-46EE-9F1E-7F377CCA4891}" type="datetimeFigureOut">
              <a:rPr lang="en-US" smtClean="0"/>
              <a:pPr/>
              <a:t>10/14/2019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83448D-3A78-4528-A469-B745A65DA480}" type="slidenum">
              <a:rPr lang="en-US" smtClean="0"/>
              <a:pPr/>
              <a:t>‹#›</a:t>
            </a:fld>
            <a:endParaRPr lang="en-US"/>
          </a:p>
        </p:txBody>
      </p:sp>
      <p:sp>
        <p:nvSpPr>
          <p:cNvPr id="13" name="TextBox 12"/>
          <p:cNvSpPr txBox="1"/>
          <p:nvPr/>
        </p:nvSpPr>
        <p:spPr>
          <a:xfrm>
            <a:off x="514351" y="892628"/>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7854812" y="2922827"/>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14351" y="1723855"/>
            <a:ext cx="7796030" cy="2511835"/>
          </a:xfrm>
        </p:spPr>
        <p:txBody>
          <a:bodyPr anchor="b">
            <a:normAutofit/>
          </a:bodyPr>
          <a:lstStyle>
            <a:lvl1pPr algn="l">
              <a:defRPr sz="4800"/>
            </a:lvl1pPr>
          </a:lstStyle>
          <a:p>
            <a:r>
              <a:rPr lang="ru-RU" smtClean="0"/>
              <a:t>Образец заголовка</a:t>
            </a:r>
            <a:endParaRPr lang="en-US" dirty="0"/>
          </a:p>
        </p:txBody>
      </p:sp>
      <p:sp>
        <p:nvSpPr>
          <p:cNvPr id="4" name="Text Placeholder 3"/>
          <p:cNvSpPr>
            <a:spLocks noGrp="1"/>
          </p:cNvSpPr>
          <p:nvPr>
            <p:ph type="body" sz="half" idx="2"/>
          </p:nvPr>
        </p:nvSpPr>
        <p:spPr>
          <a:xfrm>
            <a:off x="514351" y="4247468"/>
            <a:ext cx="7796030"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7EAF463A-BC7C-46EE-9F1E-7F377CCA4891}" type="datetimeFigureOut">
              <a:rPr lang="en-US" smtClean="0"/>
              <a:pPr/>
              <a:t>10/14/2019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514351" y="685801"/>
            <a:ext cx="7796030" cy="1151965"/>
          </a:xfrm>
        </p:spPr>
        <p:txBody>
          <a:bodyPr/>
          <a:lstStyle>
            <a:lvl1pPr algn="ctr">
              <a:defRPr/>
            </a:lvl1pPr>
          </a:lstStyle>
          <a:p>
            <a:r>
              <a:rPr lang="ru-RU" smtClean="0"/>
              <a:t>Образец заголовка</a:t>
            </a:r>
            <a:endParaRPr lang="en-US" dirty="0"/>
          </a:p>
        </p:txBody>
      </p:sp>
      <p:sp>
        <p:nvSpPr>
          <p:cNvPr id="7" name="Text Placeholder 2"/>
          <p:cNvSpPr>
            <a:spLocks noGrp="1"/>
          </p:cNvSpPr>
          <p:nvPr>
            <p:ph type="body" idx="1"/>
          </p:nvPr>
        </p:nvSpPr>
        <p:spPr>
          <a:xfrm>
            <a:off x="514351" y="2063395"/>
            <a:ext cx="2482596"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8" name="Text Placeholder 3"/>
          <p:cNvSpPr>
            <a:spLocks noGrp="1"/>
          </p:cNvSpPr>
          <p:nvPr>
            <p:ph type="body" sz="half" idx="15"/>
          </p:nvPr>
        </p:nvSpPr>
        <p:spPr>
          <a:xfrm>
            <a:off x="514351" y="2639658"/>
            <a:ext cx="2482596"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9" name="Text Placeholder 4"/>
          <p:cNvSpPr>
            <a:spLocks noGrp="1"/>
          </p:cNvSpPr>
          <p:nvPr>
            <p:ph type="body" sz="quarter" idx="3"/>
          </p:nvPr>
        </p:nvSpPr>
        <p:spPr>
          <a:xfrm>
            <a:off x="3175967" y="2063395"/>
            <a:ext cx="2482596"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0" name="Text Placeholder 3"/>
          <p:cNvSpPr>
            <a:spLocks noGrp="1"/>
          </p:cNvSpPr>
          <p:nvPr>
            <p:ph type="body" sz="half" idx="16"/>
          </p:nvPr>
        </p:nvSpPr>
        <p:spPr>
          <a:xfrm>
            <a:off x="3175966" y="2639658"/>
            <a:ext cx="2482596"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1" name="Text Placeholder 4"/>
          <p:cNvSpPr>
            <a:spLocks noGrp="1"/>
          </p:cNvSpPr>
          <p:nvPr>
            <p:ph type="body" sz="quarter" idx="13"/>
          </p:nvPr>
        </p:nvSpPr>
        <p:spPr>
          <a:xfrm>
            <a:off x="5827785" y="2063395"/>
            <a:ext cx="2482596"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2" name="Text Placeholder 3"/>
          <p:cNvSpPr>
            <a:spLocks noGrp="1"/>
          </p:cNvSpPr>
          <p:nvPr>
            <p:ph type="body" sz="half" idx="17"/>
          </p:nvPr>
        </p:nvSpPr>
        <p:spPr>
          <a:xfrm>
            <a:off x="5827785" y="2639658"/>
            <a:ext cx="2482596"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7EAF463A-BC7C-46EE-9F1E-7F377CCA4891}" type="datetimeFigureOut">
              <a:rPr lang="en-US" smtClean="0"/>
              <a:pPr/>
              <a:t>10/14/2019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514351" y="685801"/>
            <a:ext cx="7797662" cy="1151965"/>
          </a:xfrm>
        </p:spPr>
        <p:txBody>
          <a:bodyPr/>
          <a:lstStyle>
            <a:lvl1pPr algn="ctr">
              <a:defRPr/>
            </a:lvl1pPr>
          </a:lstStyle>
          <a:p>
            <a:r>
              <a:rPr lang="ru-RU" smtClean="0"/>
              <a:t>Образец заголовка</a:t>
            </a:r>
            <a:endParaRPr lang="en-US" dirty="0"/>
          </a:p>
        </p:txBody>
      </p:sp>
      <p:sp>
        <p:nvSpPr>
          <p:cNvPr id="19" name="Text Placeholder 2"/>
          <p:cNvSpPr>
            <a:spLocks noGrp="1"/>
          </p:cNvSpPr>
          <p:nvPr>
            <p:ph type="body" idx="1"/>
          </p:nvPr>
        </p:nvSpPr>
        <p:spPr>
          <a:xfrm>
            <a:off x="518880" y="3813025"/>
            <a:ext cx="2482596"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0" name="Picture Placeholder 2"/>
          <p:cNvSpPr>
            <a:spLocks noGrp="1" noChangeAspect="1"/>
          </p:cNvSpPr>
          <p:nvPr>
            <p:ph type="pic" idx="15"/>
          </p:nvPr>
        </p:nvSpPr>
        <p:spPr>
          <a:xfrm>
            <a:off x="514335" y="2063396"/>
            <a:ext cx="2482596"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1" name="Text Placeholder 3"/>
          <p:cNvSpPr>
            <a:spLocks noGrp="1"/>
          </p:cNvSpPr>
          <p:nvPr>
            <p:ph type="body" sz="half" idx="18"/>
          </p:nvPr>
        </p:nvSpPr>
        <p:spPr>
          <a:xfrm>
            <a:off x="518880" y="4389288"/>
            <a:ext cx="2482596"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2" name="Text Placeholder 4"/>
          <p:cNvSpPr>
            <a:spLocks noGrp="1"/>
          </p:cNvSpPr>
          <p:nvPr>
            <p:ph type="body" sz="quarter" idx="3"/>
          </p:nvPr>
        </p:nvSpPr>
        <p:spPr>
          <a:xfrm>
            <a:off x="3178058" y="3813025"/>
            <a:ext cx="2482596"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3" name="Picture Placeholder 2"/>
          <p:cNvSpPr>
            <a:spLocks noGrp="1" noChangeAspect="1"/>
          </p:cNvSpPr>
          <p:nvPr>
            <p:ph type="pic" idx="21"/>
          </p:nvPr>
        </p:nvSpPr>
        <p:spPr>
          <a:xfrm>
            <a:off x="3176999" y="2063396"/>
            <a:ext cx="2482596"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4" name="Text Placeholder 3"/>
          <p:cNvSpPr>
            <a:spLocks noGrp="1"/>
          </p:cNvSpPr>
          <p:nvPr>
            <p:ph type="body" sz="half" idx="19"/>
          </p:nvPr>
        </p:nvSpPr>
        <p:spPr>
          <a:xfrm>
            <a:off x="3176999" y="4389286"/>
            <a:ext cx="2482596"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5" name="Text Placeholder 4"/>
          <p:cNvSpPr>
            <a:spLocks noGrp="1"/>
          </p:cNvSpPr>
          <p:nvPr>
            <p:ph type="body" sz="quarter" idx="13"/>
          </p:nvPr>
        </p:nvSpPr>
        <p:spPr>
          <a:xfrm>
            <a:off x="5826708" y="3813025"/>
            <a:ext cx="2482596"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6" name="Picture Placeholder 2"/>
          <p:cNvSpPr>
            <a:spLocks noGrp="1" noChangeAspect="1"/>
          </p:cNvSpPr>
          <p:nvPr>
            <p:ph type="pic" idx="22"/>
          </p:nvPr>
        </p:nvSpPr>
        <p:spPr>
          <a:xfrm>
            <a:off x="5826614" y="2063394"/>
            <a:ext cx="2482596"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7" name="Text Placeholder 3"/>
          <p:cNvSpPr>
            <a:spLocks noGrp="1"/>
          </p:cNvSpPr>
          <p:nvPr>
            <p:ph type="body" sz="half" idx="20"/>
          </p:nvPr>
        </p:nvSpPr>
        <p:spPr>
          <a:xfrm>
            <a:off x="5826614" y="4389284"/>
            <a:ext cx="2482596"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7EAF463A-BC7C-46EE-9F1E-7F377CCA4891}" type="datetimeFigureOut">
              <a:rPr lang="en-US" smtClean="0"/>
              <a:pPr/>
              <a:t>10/14/2019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ru-RU" smtClean="0"/>
              <a:t>Образец заголовка</a:t>
            </a:r>
            <a:endParaRPr lang="en-US" dirty="0"/>
          </a:p>
        </p:txBody>
      </p:sp>
      <p:sp>
        <p:nvSpPr>
          <p:cNvPr id="11" name="Vertical Text Placeholder 2"/>
          <p:cNvSpPr>
            <a:spLocks noGrp="1"/>
          </p:cNvSpPr>
          <p:nvPr>
            <p:ph type="body" orient="vert" sz="quarter" idx="13"/>
          </p:nvPr>
        </p:nvSpPr>
        <p:spPr>
          <a:xfrm>
            <a:off x="514351" y="2063396"/>
            <a:ext cx="7796030" cy="3311190"/>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7EAF463A-BC7C-46EE-9F1E-7F377CCA4891}" type="datetimeFigureOut">
              <a:rPr lang="en-US" smtClean="0"/>
              <a:pPr/>
              <a:t>10/14/2019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1896" y="685801"/>
            <a:ext cx="1698485" cy="4688785"/>
          </a:xfrm>
        </p:spPr>
        <p:txBody>
          <a:bodyPr vert="eaVert"/>
          <a:lstStyle>
            <a:lvl1pPr algn="l">
              <a:defRPr/>
            </a:lvl1pPr>
          </a:lstStyle>
          <a:p>
            <a:r>
              <a:rPr lang="ru-RU" smtClean="0"/>
              <a:t>Образец заголовка</a:t>
            </a:r>
            <a:endParaRPr lang="en-US" dirty="0"/>
          </a:p>
        </p:txBody>
      </p:sp>
      <p:sp>
        <p:nvSpPr>
          <p:cNvPr id="8" name="Vertical Text Placeholder 2"/>
          <p:cNvSpPr>
            <a:spLocks noGrp="1"/>
          </p:cNvSpPr>
          <p:nvPr>
            <p:ph type="body" orient="vert" sz="quarter" idx="13"/>
          </p:nvPr>
        </p:nvSpPr>
        <p:spPr>
          <a:xfrm>
            <a:off x="514351" y="685801"/>
            <a:ext cx="5928323" cy="4688785"/>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7EAF463A-BC7C-46EE-9F1E-7F377CCA4891}" type="datetimeFigureOut">
              <a:rPr lang="en-US" smtClean="0"/>
              <a:pPr/>
              <a:t>10/14/2019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12" name="Content Placeholder 2"/>
          <p:cNvSpPr>
            <a:spLocks noGrp="1"/>
          </p:cNvSpPr>
          <p:nvPr>
            <p:ph sz="quarter" idx="13"/>
          </p:nvPr>
        </p:nvSpPr>
        <p:spPr>
          <a:xfrm>
            <a:off x="514351" y="2063396"/>
            <a:ext cx="7796030" cy="331118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7EAF463A-BC7C-46EE-9F1E-7F377CCA4891}" type="datetimeFigureOut">
              <a:rPr lang="en-US" smtClean="0"/>
              <a:pPr/>
              <a:t>10/14/2019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514351" y="685801"/>
            <a:ext cx="7796030" cy="3193487"/>
          </a:xfrm>
        </p:spPr>
        <p:txBody>
          <a:bodyPr anchor="b">
            <a:normAutofit/>
          </a:bodyPr>
          <a:lstStyle>
            <a:lvl1pPr algn="l">
              <a:defRPr sz="5400"/>
            </a:lvl1pPr>
          </a:lstStyle>
          <a:p>
            <a:r>
              <a:rPr lang="ru-RU" smtClean="0"/>
              <a:t>Образец заголовка</a:t>
            </a:r>
            <a:endParaRPr lang="en-US" dirty="0"/>
          </a:p>
        </p:txBody>
      </p:sp>
      <p:sp>
        <p:nvSpPr>
          <p:cNvPr id="3" name="Text Placeholder 2"/>
          <p:cNvSpPr>
            <a:spLocks noGrp="1"/>
          </p:cNvSpPr>
          <p:nvPr>
            <p:ph type="body" idx="1"/>
          </p:nvPr>
        </p:nvSpPr>
        <p:spPr>
          <a:xfrm>
            <a:off x="514351" y="3742267"/>
            <a:ext cx="7796030"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7EAF463A-BC7C-46EE-9F1E-7F377CCA4891}" type="datetimeFigureOut">
              <a:rPr lang="en-US" smtClean="0"/>
              <a:pPr/>
              <a:t>10/14/2019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14" name="Title 1"/>
          <p:cNvSpPr>
            <a:spLocks noGrp="1"/>
          </p:cNvSpPr>
          <p:nvPr>
            <p:ph type="title"/>
          </p:nvPr>
        </p:nvSpPr>
        <p:spPr>
          <a:xfrm>
            <a:off x="514351" y="685800"/>
            <a:ext cx="7797662" cy="1158140"/>
          </a:xfrm>
        </p:spPr>
        <p:txBody>
          <a:bodyPr/>
          <a:lstStyle/>
          <a:p>
            <a:r>
              <a:rPr lang="ru-RU" smtClean="0"/>
              <a:t>Образец заголовка</a:t>
            </a:r>
            <a:endParaRPr lang="en-US" dirty="0"/>
          </a:p>
        </p:txBody>
      </p:sp>
      <p:sp>
        <p:nvSpPr>
          <p:cNvPr id="12" name="Content Placeholder 2"/>
          <p:cNvSpPr>
            <a:spLocks noGrp="1"/>
          </p:cNvSpPr>
          <p:nvPr>
            <p:ph sz="quarter" idx="13"/>
          </p:nvPr>
        </p:nvSpPr>
        <p:spPr>
          <a:xfrm>
            <a:off x="514350" y="2063396"/>
            <a:ext cx="3816536" cy="3311189"/>
          </a:xfrm>
        </p:spPr>
        <p:txBody>
          <a:bodyPr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3" name="Content Placeholder 3"/>
          <p:cNvSpPr>
            <a:spLocks noGrp="1"/>
          </p:cNvSpPr>
          <p:nvPr>
            <p:ph sz="quarter" idx="14"/>
          </p:nvPr>
        </p:nvSpPr>
        <p:spPr>
          <a:xfrm>
            <a:off x="4495478" y="2063396"/>
            <a:ext cx="3814904" cy="3311189"/>
          </a:xfrm>
        </p:spPr>
        <p:txBody>
          <a:bodyPr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7EAF463A-BC7C-46EE-9F1E-7F377CCA4891}" type="datetimeFigureOut">
              <a:rPr lang="en-US" smtClean="0"/>
              <a:pPr/>
              <a:t>10/14/2019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4" name="Title 1"/>
          <p:cNvSpPr>
            <a:spLocks noGrp="1"/>
          </p:cNvSpPr>
          <p:nvPr>
            <p:ph type="title"/>
          </p:nvPr>
        </p:nvSpPr>
        <p:spPr>
          <a:xfrm>
            <a:off x="514351" y="685800"/>
            <a:ext cx="7796030" cy="1158140"/>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688767" y="2063396"/>
            <a:ext cx="3642119"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2" name="Content Placeholder 3"/>
          <p:cNvSpPr>
            <a:spLocks noGrp="1"/>
          </p:cNvSpPr>
          <p:nvPr>
            <p:ph sz="quarter" idx="13"/>
          </p:nvPr>
        </p:nvSpPr>
        <p:spPr>
          <a:xfrm>
            <a:off x="514352" y="2861733"/>
            <a:ext cx="3816534" cy="2512852"/>
          </a:xfrm>
        </p:spPr>
        <p:txBody>
          <a:bodyPr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63644" y="2063396"/>
            <a:ext cx="364836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3" name="Content Placeholder 5"/>
          <p:cNvSpPr>
            <a:spLocks noGrp="1"/>
          </p:cNvSpPr>
          <p:nvPr>
            <p:ph sz="quarter" idx="14"/>
          </p:nvPr>
        </p:nvSpPr>
        <p:spPr>
          <a:xfrm>
            <a:off x="4495477" y="2861733"/>
            <a:ext cx="3816535" cy="2512852"/>
          </a:xfrm>
        </p:spPr>
        <p:txBody>
          <a:bodyPr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7EAF463A-BC7C-46EE-9F1E-7F377CCA4891}" type="datetimeFigureOut">
              <a:rPr lang="en-US" smtClean="0"/>
              <a:pPr/>
              <a:t>10/14/2019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7EAF463A-BC7C-46EE-9F1E-7F377CCA4891}" type="datetimeFigureOut">
              <a:rPr lang="en-US" smtClean="0"/>
              <a:pPr/>
              <a:t>10/14/2019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AF463A-BC7C-46EE-9F1E-7F377CCA4891}" type="datetimeFigureOut">
              <a:rPr lang="en-US" smtClean="0"/>
              <a:pPr/>
              <a:t>10/14/2019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20232" y="685800"/>
            <a:ext cx="3095145" cy="2023252"/>
          </a:xfrm>
        </p:spPr>
        <p:txBody>
          <a:bodyPr anchor="b">
            <a:normAutofit/>
          </a:bodyPr>
          <a:lstStyle>
            <a:lvl1pPr algn="ctr">
              <a:defRPr sz="3600"/>
            </a:lvl1pPr>
          </a:lstStyle>
          <a:p>
            <a:r>
              <a:rPr lang="ru-RU" smtClean="0"/>
              <a:t>Образец заголовка</a:t>
            </a:r>
            <a:endParaRPr lang="en-US" dirty="0"/>
          </a:p>
        </p:txBody>
      </p:sp>
      <p:sp>
        <p:nvSpPr>
          <p:cNvPr id="10" name="Content Placeholder 2"/>
          <p:cNvSpPr>
            <a:spLocks noGrp="1"/>
          </p:cNvSpPr>
          <p:nvPr>
            <p:ph sz="quarter" idx="13"/>
          </p:nvPr>
        </p:nvSpPr>
        <p:spPr>
          <a:xfrm>
            <a:off x="3784600" y="685801"/>
            <a:ext cx="4525781" cy="468878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520232" y="2709053"/>
            <a:ext cx="3095146"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7EAF463A-BC7C-46EE-9F1E-7F377CCA4891}" type="datetimeFigureOut">
              <a:rPr lang="en-US" smtClean="0"/>
              <a:pPr/>
              <a:t>10/14/2019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14350" y="685800"/>
            <a:ext cx="4758977" cy="2023252"/>
          </a:xfrm>
        </p:spPr>
        <p:txBody>
          <a:bodyPr anchor="b">
            <a:normAutofit/>
          </a:bodyPr>
          <a:lstStyle>
            <a:lvl1pPr algn="ctr">
              <a:defRPr sz="36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5611771" y="1"/>
            <a:ext cx="2698610"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514351" y="2709053"/>
            <a:ext cx="4758976"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7EAF463A-BC7C-46EE-9F1E-7F377CCA4891}" type="datetimeFigureOut">
              <a:rPr lang="en-US" smtClean="0"/>
              <a:pPr/>
              <a:t>10/14/2019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transition spd="med">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cstate="print">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grpSp>
        <p:nvGrpSpPr>
          <p:cNvPr id="8" name="Group 9"/>
          <p:cNvGrpSpPr/>
          <p:nvPr/>
        </p:nvGrpSpPr>
        <p:grpSpPr>
          <a:xfrm>
            <a:off x="-19048" y="0"/>
            <a:ext cx="9004013"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14351" y="685801"/>
            <a:ext cx="7797662" cy="1151965"/>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514351" y="2063396"/>
            <a:ext cx="7797662" cy="3311189"/>
          </a:xfrm>
          <a:prstGeom prst="rect">
            <a:avLst/>
          </a:prstGeom>
        </p:spPr>
        <p:txBody>
          <a:bodyPr vert="horz" lIns="91440" tIns="45720" rIns="91440" bIns="45720" rtlCol="0"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5473562" y="5757334"/>
            <a:ext cx="283845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7EAF463A-BC7C-46EE-9F1E-7F377CCA4891}" type="datetimeFigureOut">
              <a:rPr lang="en-US" smtClean="0"/>
              <a:pPr/>
              <a:t>10/14/2019</a:t>
            </a:fld>
            <a:endParaRPr lang="en-US"/>
          </a:p>
        </p:txBody>
      </p:sp>
      <p:sp>
        <p:nvSpPr>
          <p:cNvPr id="5" name="Footer Placeholder 4"/>
          <p:cNvSpPr>
            <a:spLocks noGrp="1"/>
          </p:cNvSpPr>
          <p:nvPr>
            <p:ph type="ftr" sz="quarter" idx="3"/>
          </p:nvPr>
        </p:nvSpPr>
        <p:spPr>
          <a:xfrm>
            <a:off x="514351" y="5757334"/>
            <a:ext cx="412478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n-US"/>
          </a:p>
        </p:txBody>
      </p:sp>
      <p:sp>
        <p:nvSpPr>
          <p:cNvPr id="6" name="Slide Number Placeholder 5"/>
          <p:cNvSpPr>
            <a:spLocks noGrp="1"/>
          </p:cNvSpPr>
          <p:nvPr>
            <p:ph type="sldNum" sz="quarter" idx="4"/>
          </p:nvPr>
        </p:nvSpPr>
        <p:spPr>
          <a:xfrm>
            <a:off x="4715341" y="5757334"/>
            <a:ext cx="680390"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A483448D-3A78-4528-A469-B745A65DA48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 id="2147483806" r:id="rId13"/>
    <p:sldLayoutId id="2147483807" r:id="rId14"/>
    <p:sldLayoutId id="2147483808" r:id="rId15"/>
    <p:sldLayoutId id="2147483809" r:id="rId16"/>
    <p:sldLayoutId id="2147483810" r:id="rId17"/>
  </p:sldLayoutIdLst>
  <p:transition spd="med">
    <p:fade/>
  </p:transition>
  <p:timing>
    <p:tnLst>
      <p:par>
        <p:cTn id="1" dur="indefinite" restart="never" nodeType="tmRoot"/>
      </p:par>
    </p:tnLst>
  </p:timing>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video" Target="file:///C:\Users\Ivan\Desktop\&#1088;&#1072;&#1073;&#1086;&#1090;&#1072;\&#1048;&#1085;&#1092;&#1086;&#1088;&#1084;&#1072;&#1094;&#1080;&#1086;&#1085;&#1085;&#1072;&#1103;%20&#1088;&#1072;&#1073;&#1086;&#1090;&#1072;\&#1054;&#1090;&#1095;&#1077;&#1090;&#1085;&#1086;-&#1074;&#1099;&#1073;&#1086;&#1088;&#1085;&#1072;&#1103;%20&#1082;&#1086;&#1085;&#1092;&#1077;&#1088;&#1077;&#1085;&#1094;&#1080;&#1103;%202019\&#1053;&#1072;&#1095;&#1072;&#1083;&#1086;%20&#1079;&#1072;&#1089;&#1090;&#1072;&#1074;&#1082;&#1080;.avi" TargetMode="External"/><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8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8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jpeg"/></Relationships>
</file>

<file path=ppt/slides/_rels/slide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rot="21420000">
            <a:off x="372181" y="1256360"/>
            <a:ext cx="7316390" cy="2766528"/>
          </a:xfrm>
        </p:spPr>
        <p:txBody>
          <a:bodyPr>
            <a:normAutofit/>
          </a:bodyPr>
          <a:lstStyle/>
          <a:p>
            <a:pPr algn="ctr"/>
            <a:r>
              <a:rPr lang="en-US" sz="6000" dirty="0" smtClean="0"/>
              <a:t>XXX </a:t>
            </a:r>
            <a:r>
              <a:rPr lang="ru-RU" sz="6000" dirty="0" smtClean="0"/>
              <a:t>Областная отчетно-выборная конференция</a:t>
            </a:r>
            <a:endParaRPr lang="ru-RU" sz="6000" dirty="0"/>
          </a:p>
        </p:txBody>
      </p:sp>
      <p:pic>
        <p:nvPicPr>
          <p:cNvPr id="1026" name="Picture 2" descr="C:\Users\Ivan\Desktop\работа\Информационная работа\Отчетно-выборная конференция 2019\лого выбранный1.png"/>
          <p:cNvPicPr>
            <a:picLocks noChangeAspect="1" noChangeArrowheads="1"/>
          </p:cNvPicPr>
          <p:nvPr/>
        </p:nvPicPr>
        <p:blipFill>
          <a:blip r:embed="rId2" cstate="print"/>
          <a:srcRect/>
          <a:stretch>
            <a:fillRect/>
          </a:stretch>
        </p:blipFill>
        <p:spPr bwMode="auto">
          <a:xfrm>
            <a:off x="2514600" y="4572000"/>
            <a:ext cx="2956900" cy="1515492"/>
          </a:xfrm>
          <a:prstGeom prst="rect">
            <a:avLst/>
          </a:prstGeom>
          <a:noFill/>
        </p:spPr>
      </p:pic>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b="1" i="1" dirty="0" smtClean="0"/>
              <a:t> </a:t>
            </a:r>
            <a:r>
              <a:rPr lang="ru-RU" dirty="0" smtClean="0"/>
              <a:t/>
            </a:r>
            <a:br>
              <a:rPr lang="ru-RU" dirty="0" smtClean="0"/>
            </a:br>
            <a:r>
              <a:rPr lang="ru-RU" sz="3300" b="1" i="1" dirty="0" smtClean="0"/>
              <a:t>Динамика общей численности членов профсоюза и охват профсоюзным членством</a:t>
            </a:r>
            <a:r>
              <a:rPr lang="ru-RU" dirty="0" smtClean="0"/>
              <a:t/>
            </a:r>
            <a:br>
              <a:rPr lang="ru-RU" dirty="0" smtClean="0"/>
            </a:br>
            <a:endParaRPr lang="ru-RU" dirty="0"/>
          </a:p>
        </p:txBody>
      </p:sp>
      <p:graphicFrame>
        <p:nvGraphicFramePr>
          <p:cNvPr id="4" name="Содержимое 3"/>
          <p:cNvGraphicFramePr>
            <a:graphicFrameLocks noGrp="1"/>
          </p:cNvGraphicFramePr>
          <p:nvPr>
            <p:ph sz="quarter" idx="13"/>
          </p:nvPr>
        </p:nvGraphicFramePr>
        <p:xfrm>
          <a:off x="514350" y="2063750"/>
          <a:ext cx="7796213" cy="3311525"/>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2" descr="C:\Users\Ivan\Desktop\работа\Информационная работа\Отчетно-выборная конференция 2019\лого выбранный1.png"/>
          <p:cNvPicPr>
            <a:picLocks noChangeAspect="1" noChangeArrowheads="1"/>
          </p:cNvPicPr>
          <p:nvPr/>
        </p:nvPicPr>
        <p:blipFill>
          <a:blip r:embed="rId3" cstate="print"/>
          <a:srcRect/>
          <a:stretch>
            <a:fillRect/>
          </a:stretch>
        </p:blipFill>
        <p:spPr bwMode="auto">
          <a:xfrm>
            <a:off x="3505200" y="5486400"/>
            <a:ext cx="1925326" cy="986782"/>
          </a:xfrm>
          <a:prstGeom prst="rect">
            <a:avLst/>
          </a:prstGeom>
          <a:noFill/>
        </p:spPr>
      </p:pic>
    </p:spTree>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b="1" i="1" dirty="0" smtClean="0"/>
              <a:t> </a:t>
            </a:r>
            <a:r>
              <a:rPr lang="ru-RU" dirty="0" smtClean="0"/>
              <a:t/>
            </a:r>
            <a:br>
              <a:rPr lang="ru-RU" dirty="0" smtClean="0"/>
            </a:br>
            <a:r>
              <a:rPr lang="ru-RU" sz="3300" b="1" i="1" dirty="0" smtClean="0"/>
              <a:t>Динамика общей численности членов профсоюза и охват профсоюзным членством</a:t>
            </a:r>
            <a:r>
              <a:rPr lang="ru-RU" dirty="0" smtClean="0"/>
              <a:t/>
            </a:r>
            <a:br>
              <a:rPr lang="ru-RU" dirty="0" smtClean="0"/>
            </a:br>
            <a:endParaRPr lang="ru-RU" dirty="0"/>
          </a:p>
        </p:txBody>
      </p:sp>
      <p:graphicFrame>
        <p:nvGraphicFramePr>
          <p:cNvPr id="4" name="Содержимое 3"/>
          <p:cNvGraphicFramePr>
            <a:graphicFrameLocks noGrp="1"/>
          </p:cNvGraphicFramePr>
          <p:nvPr>
            <p:ph sz="quarter" idx="13"/>
          </p:nvPr>
        </p:nvGraphicFramePr>
        <p:xfrm>
          <a:off x="514350" y="2063750"/>
          <a:ext cx="7796213" cy="3311525"/>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2" descr="C:\Users\Ivan\Desktop\работа\Информационная работа\Отчетно-выборная конференция 2019\лого выбранный1.png"/>
          <p:cNvPicPr>
            <a:picLocks noChangeAspect="1" noChangeArrowheads="1"/>
          </p:cNvPicPr>
          <p:nvPr/>
        </p:nvPicPr>
        <p:blipFill>
          <a:blip r:embed="rId3" cstate="print"/>
          <a:srcRect/>
          <a:stretch>
            <a:fillRect/>
          </a:stretch>
        </p:blipFill>
        <p:spPr bwMode="auto">
          <a:xfrm>
            <a:off x="3505200" y="5486400"/>
            <a:ext cx="1925326" cy="986782"/>
          </a:xfrm>
          <a:prstGeom prst="rect">
            <a:avLst/>
          </a:prstGeom>
          <a:noFill/>
        </p:spPr>
      </p:pic>
    </p:spTree>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b="1" i="1" dirty="0" smtClean="0"/>
              <a:t> </a:t>
            </a:r>
            <a:r>
              <a:rPr lang="ru-RU" dirty="0" smtClean="0"/>
              <a:t/>
            </a:r>
            <a:br>
              <a:rPr lang="ru-RU" dirty="0" smtClean="0"/>
            </a:br>
            <a:r>
              <a:rPr lang="ru-RU" sz="3300" b="1" i="1" dirty="0" smtClean="0"/>
              <a:t>Динамика количества первичных организаций Профсоюза</a:t>
            </a:r>
            <a:r>
              <a:rPr lang="ru-RU" dirty="0" smtClean="0"/>
              <a:t/>
            </a:r>
            <a:br>
              <a:rPr lang="ru-RU" dirty="0" smtClean="0"/>
            </a:br>
            <a:endParaRPr lang="ru-RU" dirty="0"/>
          </a:p>
        </p:txBody>
      </p:sp>
      <p:graphicFrame>
        <p:nvGraphicFramePr>
          <p:cNvPr id="4" name="Содержимое 3"/>
          <p:cNvGraphicFramePr>
            <a:graphicFrameLocks noGrp="1"/>
          </p:cNvGraphicFramePr>
          <p:nvPr>
            <p:ph sz="quarter" idx="13"/>
          </p:nvPr>
        </p:nvGraphicFramePr>
        <p:xfrm>
          <a:off x="514350" y="2063750"/>
          <a:ext cx="7796213" cy="3311525"/>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2" descr="C:\Users\Ivan\Desktop\работа\Информационная работа\Отчетно-выборная конференция 2019\лого выбранный1.png"/>
          <p:cNvPicPr>
            <a:picLocks noChangeAspect="1" noChangeArrowheads="1"/>
          </p:cNvPicPr>
          <p:nvPr/>
        </p:nvPicPr>
        <p:blipFill>
          <a:blip r:embed="rId3" cstate="print"/>
          <a:srcRect/>
          <a:stretch>
            <a:fillRect/>
          </a:stretch>
        </p:blipFill>
        <p:spPr bwMode="auto">
          <a:xfrm>
            <a:off x="3505200" y="5486400"/>
            <a:ext cx="1925326" cy="986782"/>
          </a:xfrm>
          <a:prstGeom prst="rect">
            <a:avLst/>
          </a:prstGeom>
          <a:noFill/>
        </p:spPr>
      </p:pic>
    </p:spTree>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r>
              <a:rPr lang="ru-RU" sz="4000" dirty="0" smtClean="0"/>
              <a:t>Вновь созданные первичные организации профсоюза</a:t>
            </a:r>
            <a:endParaRPr lang="ru-RU" sz="4000" dirty="0"/>
          </a:p>
        </p:txBody>
      </p:sp>
      <p:sp>
        <p:nvSpPr>
          <p:cNvPr id="3" name="Содержимое 2"/>
          <p:cNvSpPr>
            <a:spLocks noGrp="1"/>
          </p:cNvSpPr>
          <p:nvPr>
            <p:ph sz="quarter" idx="13"/>
          </p:nvPr>
        </p:nvSpPr>
        <p:spPr>
          <a:xfrm>
            <a:off x="514351" y="2063396"/>
            <a:ext cx="4667249" cy="3311189"/>
          </a:xfrm>
        </p:spPr>
        <p:txBody>
          <a:bodyPr>
            <a:noAutofit/>
          </a:bodyPr>
          <a:lstStyle/>
          <a:p>
            <a:pPr algn="just"/>
            <a:r>
              <a:rPr lang="ru-RU" sz="1300" dirty="0" smtClean="0">
                <a:latin typeface="Times New Roman" pitchFamily="18" charset="0"/>
                <a:cs typeface="Times New Roman" pitchFamily="18" charset="0"/>
              </a:rPr>
              <a:t>ГУЗ «Саратовский областной центр медицинской профилактики» </a:t>
            </a:r>
            <a:r>
              <a:rPr lang="ru-RU" sz="1300" b="1" dirty="0" smtClean="0">
                <a:latin typeface="Times New Roman" pitchFamily="18" charset="0"/>
                <a:cs typeface="Times New Roman" pitchFamily="18" charset="0"/>
              </a:rPr>
              <a:t>(2014г.), </a:t>
            </a:r>
          </a:p>
          <a:p>
            <a:pPr algn="just"/>
            <a:r>
              <a:rPr lang="ru-RU" sz="1300" dirty="0" smtClean="0">
                <a:latin typeface="Times New Roman" pitchFamily="18" charset="0"/>
                <a:cs typeface="Times New Roman" pitchFamily="18" charset="0"/>
              </a:rPr>
              <a:t>ООО «Клиника Госпитальер» </a:t>
            </a:r>
            <a:r>
              <a:rPr lang="ru-RU" sz="1300" b="1" dirty="0" smtClean="0">
                <a:latin typeface="Times New Roman" pitchFamily="18" charset="0"/>
                <a:cs typeface="Times New Roman" pitchFamily="18" charset="0"/>
              </a:rPr>
              <a:t>(2015г.),  </a:t>
            </a:r>
          </a:p>
          <a:p>
            <a:pPr algn="just"/>
            <a:r>
              <a:rPr lang="ru-RU" sz="1300" dirty="0" smtClean="0">
                <a:latin typeface="Times New Roman" pitchFamily="18" charset="0"/>
                <a:cs typeface="Times New Roman" pitchFamily="18" charset="0"/>
              </a:rPr>
              <a:t>ГУЗ «Областной врачебно-физкультурный диспансер» </a:t>
            </a:r>
            <a:r>
              <a:rPr lang="ru-RU" sz="1300" b="1" dirty="0" smtClean="0">
                <a:latin typeface="Times New Roman" pitchFamily="18" charset="0"/>
                <a:cs typeface="Times New Roman" pitchFamily="18" charset="0"/>
              </a:rPr>
              <a:t>(2017 г.), </a:t>
            </a:r>
          </a:p>
          <a:p>
            <a:pPr algn="just"/>
            <a:r>
              <a:rPr lang="ru-RU" sz="1300" dirty="0" smtClean="0">
                <a:latin typeface="Times New Roman" pitchFamily="18" charset="0"/>
                <a:cs typeface="Times New Roman" pitchFamily="18" charset="0"/>
              </a:rPr>
              <a:t>ГКУ СО «Управление по организации оказания медицинской помощи» </a:t>
            </a:r>
            <a:r>
              <a:rPr lang="ru-RU" sz="1300" b="1" dirty="0" smtClean="0">
                <a:latin typeface="Times New Roman" pitchFamily="18" charset="0"/>
                <a:cs typeface="Times New Roman" pitchFamily="18" charset="0"/>
              </a:rPr>
              <a:t>(2018 г.), </a:t>
            </a:r>
          </a:p>
          <a:p>
            <a:pPr algn="just"/>
            <a:r>
              <a:rPr lang="ru-RU" sz="1300" dirty="0" smtClean="0">
                <a:latin typeface="Times New Roman" pitchFamily="18" charset="0"/>
                <a:cs typeface="Times New Roman" pitchFamily="18" charset="0"/>
              </a:rPr>
              <a:t>ГУЗ СО «</a:t>
            </a:r>
            <a:r>
              <a:rPr lang="ru-RU" sz="1300" dirty="0" err="1" smtClean="0">
                <a:latin typeface="Times New Roman" pitchFamily="18" charset="0"/>
                <a:cs typeface="Times New Roman" pitchFamily="18" charset="0"/>
              </a:rPr>
              <a:t>Марксовский</a:t>
            </a:r>
            <a:r>
              <a:rPr lang="ru-RU" sz="1300" dirty="0" smtClean="0">
                <a:latin typeface="Times New Roman" pitchFamily="18" charset="0"/>
                <a:cs typeface="Times New Roman" pitchFamily="18" charset="0"/>
              </a:rPr>
              <a:t> дом ребенка» (вновь создана </a:t>
            </a:r>
            <a:r>
              <a:rPr lang="ru-RU" sz="1300" b="1" dirty="0" smtClean="0">
                <a:latin typeface="Times New Roman" pitchFamily="18" charset="0"/>
                <a:cs typeface="Times New Roman" pitchFamily="18" charset="0"/>
              </a:rPr>
              <a:t>в 2019 г.)</a:t>
            </a:r>
          </a:p>
          <a:p>
            <a:pPr algn="just"/>
            <a:r>
              <a:rPr lang="ru-RU" sz="1300" dirty="0" smtClean="0">
                <a:latin typeface="Times New Roman" pitchFamily="18" charset="0"/>
                <a:cs typeface="Times New Roman" pitchFamily="18" charset="0"/>
              </a:rPr>
              <a:t>ГУЗ СО «</a:t>
            </a:r>
            <a:r>
              <a:rPr lang="ru-RU" sz="1300" dirty="0" err="1" smtClean="0">
                <a:latin typeface="Times New Roman" pitchFamily="18" charset="0"/>
                <a:cs typeface="Times New Roman" pitchFamily="18" charset="0"/>
              </a:rPr>
              <a:t>Медико</a:t>
            </a:r>
            <a:r>
              <a:rPr lang="ru-RU" sz="1300" dirty="0" smtClean="0">
                <a:latin typeface="Times New Roman" pitchFamily="18" charset="0"/>
                <a:cs typeface="Times New Roman" pitchFamily="18" charset="0"/>
              </a:rPr>
              <a:t> – санитарная часть городского округа ЗАТО «Светлый» </a:t>
            </a:r>
            <a:r>
              <a:rPr lang="ru-RU" sz="1300" b="1" dirty="0" smtClean="0">
                <a:latin typeface="Times New Roman" pitchFamily="18" charset="0"/>
                <a:cs typeface="Times New Roman" pitchFamily="18" charset="0"/>
              </a:rPr>
              <a:t>(2019 г.). </a:t>
            </a:r>
          </a:p>
        </p:txBody>
      </p:sp>
      <p:pic>
        <p:nvPicPr>
          <p:cNvPr id="27650" name="Picture 2" descr="C:\Users\Ivan\Desktop\работа\Информационная работа\Отчетно-выборная конференция 2019\3.jpg"/>
          <p:cNvPicPr>
            <a:picLocks noChangeAspect="1" noChangeArrowheads="1"/>
          </p:cNvPicPr>
          <p:nvPr/>
        </p:nvPicPr>
        <p:blipFill>
          <a:blip r:embed="rId2" cstate="print"/>
          <a:srcRect/>
          <a:stretch>
            <a:fillRect/>
          </a:stretch>
        </p:blipFill>
        <p:spPr bwMode="auto">
          <a:xfrm>
            <a:off x="5257800" y="2514600"/>
            <a:ext cx="3352800" cy="2226469"/>
          </a:xfrm>
          <a:prstGeom prst="rect">
            <a:avLst/>
          </a:prstGeom>
          <a:noFill/>
        </p:spPr>
      </p:pic>
      <p:pic>
        <p:nvPicPr>
          <p:cNvPr id="5" name="Picture 2" descr="C:\Users\Ivan\Desktop\работа\Информационная работа\Отчетно-выборная конференция 2019\лого выбранный1.png"/>
          <p:cNvPicPr>
            <a:picLocks noChangeAspect="1" noChangeArrowheads="1"/>
          </p:cNvPicPr>
          <p:nvPr/>
        </p:nvPicPr>
        <p:blipFill>
          <a:blip r:embed="rId3" cstate="print"/>
          <a:srcRect/>
          <a:stretch>
            <a:fillRect/>
          </a:stretch>
        </p:blipFill>
        <p:spPr bwMode="auto">
          <a:xfrm>
            <a:off x="3505200" y="5486400"/>
            <a:ext cx="1925326" cy="986782"/>
          </a:xfrm>
          <a:prstGeom prst="rect">
            <a:avLst/>
          </a:prstGeom>
          <a:noFill/>
        </p:spPr>
      </p:pic>
    </p:spTree>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3400" y="838200"/>
            <a:ext cx="7797662" cy="1151965"/>
          </a:xfrm>
        </p:spPr>
        <p:txBody>
          <a:bodyPr>
            <a:normAutofit fontScale="90000"/>
          </a:bodyPr>
          <a:lstStyle/>
          <a:p>
            <a:pPr algn="ctr"/>
            <a:r>
              <a:rPr lang="ru-RU" sz="3300" b="1" i="1" dirty="0" smtClean="0"/>
              <a:t>охват профсоюзным членством </a:t>
            </a:r>
            <a:br>
              <a:rPr lang="ru-RU" sz="3300" b="1" i="1" dirty="0" smtClean="0"/>
            </a:br>
            <a:r>
              <a:rPr lang="ru-RU" sz="3300" b="1" i="1" dirty="0" smtClean="0"/>
              <a:t>среди работающих</a:t>
            </a:r>
            <a:r>
              <a:rPr lang="ru-RU" dirty="0" smtClean="0"/>
              <a:t/>
            </a:r>
            <a:br>
              <a:rPr lang="ru-RU" dirty="0" smtClean="0"/>
            </a:br>
            <a:endParaRPr lang="ru-RU" dirty="0"/>
          </a:p>
        </p:txBody>
      </p:sp>
      <p:graphicFrame>
        <p:nvGraphicFramePr>
          <p:cNvPr id="4" name="Содержимое 3"/>
          <p:cNvGraphicFramePr>
            <a:graphicFrameLocks noGrp="1"/>
          </p:cNvGraphicFramePr>
          <p:nvPr>
            <p:ph sz="quarter" idx="13"/>
          </p:nvPr>
        </p:nvGraphicFramePr>
        <p:xfrm>
          <a:off x="514350" y="2063750"/>
          <a:ext cx="7796213" cy="3311525"/>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2" descr="C:\Users\Ivan\Desktop\работа\Информационная работа\Отчетно-выборная конференция 2019\лого выбранный1.png"/>
          <p:cNvPicPr>
            <a:picLocks noChangeAspect="1" noChangeArrowheads="1"/>
          </p:cNvPicPr>
          <p:nvPr/>
        </p:nvPicPr>
        <p:blipFill>
          <a:blip r:embed="rId3" cstate="print"/>
          <a:srcRect/>
          <a:stretch>
            <a:fillRect/>
          </a:stretch>
        </p:blipFill>
        <p:spPr bwMode="auto">
          <a:xfrm>
            <a:off x="3505200" y="5486400"/>
            <a:ext cx="1925326" cy="986782"/>
          </a:xfrm>
          <a:prstGeom prst="rect">
            <a:avLst/>
          </a:prstGeom>
          <a:noFill/>
        </p:spPr>
      </p:pic>
    </p:spTree>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r>
              <a:rPr lang="ru-RU" sz="4000" dirty="0" smtClean="0"/>
              <a:t>причины снижения численности членов Профсоюза </a:t>
            </a:r>
            <a:endParaRPr lang="ru-RU" sz="4000" dirty="0"/>
          </a:p>
        </p:txBody>
      </p:sp>
      <p:sp>
        <p:nvSpPr>
          <p:cNvPr id="3" name="Содержимое 2"/>
          <p:cNvSpPr>
            <a:spLocks noGrp="1"/>
          </p:cNvSpPr>
          <p:nvPr>
            <p:ph sz="quarter" idx="13"/>
          </p:nvPr>
        </p:nvSpPr>
        <p:spPr>
          <a:xfrm>
            <a:off x="304800" y="1981200"/>
            <a:ext cx="5867400" cy="3311189"/>
          </a:xfrm>
        </p:spPr>
        <p:txBody>
          <a:bodyPr>
            <a:noAutofit/>
          </a:bodyPr>
          <a:lstStyle/>
          <a:p>
            <a:r>
              <a:rPr lang="ru-RU" sz="1300" dirty="0" smtClean="0">
                <a:latin typeface="Times New Roman" pitchFamily="18" charset="0"/>
                <a:cs typeface="Times New Roman" pitchFamily="18" charset="0"/>
              </a:rPr>
              <a:t>сокращение общего числа работающих;</a:t>
            </a:r>
          </a:p>
          <a:p>
            <a:r>
              <a:rPr lang="ru-RU" sz="1300" dirty="0" smtClean="0">
                <a:latin typeface="Times New Roman" pitchFamily="18" charset="0"/>
                <a:cs typeface="Times New Roman" pitchFamily="18" charset="0"/>
              </a:rPr>
              <a:t> текучесть кадров;</a:t>
            </a:r>
          </a:p>
          <a:p>
            <a:r>
              <a:rPr lang="ru-RU" sz="1300" dirty="0" smtClean="0">
                <a:latin typeface="Times New Roman" pitchFamily="18" charset="0"/>
                <a:cs typeface="Times New Roman" pitchFamily="18" charset="0"/>
              </a:rPr>
              <a:t>незаинтересованность работников пенсионного возраста в Профсоюзе;</a:t>
            </a:r>
          </a:p>
          <a:p>
            <a:pPr algn="just"/>
            <a:r>
              <a:rPr lang="ru-RU" sz="1300" dirty="0" smtClean="0">
                <a:latin typeface="Times New Roman" pitchFamily="18" charset="0"/>
                <a:cs typeface="Times New Roman" pitchFamily="18" charset="0"/>
              </a:rPr>
              <a:t>недостаточная работа профсоюзных органов;</a:t>
            </a:r>
          </a:p>
          <a:p>
            <a:r>
              <a:rPr lang="ru-RU" sz="1300" dirty="0" smtClean="0">
                <a:latin typeface="Times New Roman" pitchFamily="18" charset="0"/>
                <a:cs typeface="Times New Roman" pitchFamily="18" charset="0"/>
              </a:rPr>
              <a:t>низкая мотивация профсоюзного членства;</a:t>
            </a:r>
          </a:p>
          <a:p>
            <a:r>
              <a:rPr lang="ru-RU" sz="1300" dirty="0" smtClean="0">
                <a:latin typeface="Times New Roman" pitchFamily="18" charset="0"/>
                <a:cs typeface="Times New Roman" pitchFamily="18" charset="0"/>
              </a:rPr>
              <a:t>пенсионная реформа;</a:t>
            </a:r>
          </a:p>
          <a:p>
            <a:r>
              <a:rPr lang="ru-RU" sz="1300" dirty="0" smtClean="0">
                <a:latin typeface="Times New Roman" pitchFamily="18" charset="0"/>
                <a:cs typeface="Times New Roman" pitchFamily="18" charset="0"/>
              </a:rPr>
              <a:t>отсутствие в "дорожной карте" по оплате труда дифференциации между средним и младшим медицинским персоналом;</a:t>
            </a:r>
          </a:p>
          <a:p>
            <a:r>
              <a:rPr lang="ru-RU" sz="1300" dirty="0" smtClean="0">
                <a:latin typeface="Times New Roman" pitchFamily="18" charset="0"/>
                <a:cs typeface="Times New Roman" pitchFamily="18" charset="0"/>
              </a:rPr>
              <a:t>практически повсеместно прошедший процесс перевода санитарок в уборщики служебных помещений.</a:t>
            </a:r>
          </a:p>
        </p:txBody>
      </p:sp>
      <p:pic>
        <p:nvPicPr>
          <p:cNvPr id="5" name="Picture 2" descr="C:\Users\Ivan\Desktop\работа\Информационная работа\Отчетно-выборная конференция 2019\лого выбранный1.png"/>
          <p:cNvPicPr>
            <a:picLocks noChangeAspect="1" noChangeArrowheads="1"/>
          </p:cNvPicPr>
          <p:nvPr/>
        </p:nvPicPr>
        <p:blipFill>
          <a:blip r:embed="rId2" cstate="print"/>
          <a:srcRect/>
          <a:stretch>
            <a:fillRect/>
          </a:stretch>
        </p:blipFill>
        <p:spPr bwMode="auto">
          <a:xfrm>
            <a:off x="3505200" y="5486400"/>
            <a:ext cx="1925326" cy="986782"/>
          </a:xfrm>
          <a:prstGeom prst="rect">
            <a:avLst/>
          </a:prstGeom>
          <a:noFill/>
        </p:spPr>
      </p:pic>
      <p:pic>
        <p:nvPicPr>
          <p:cNvPr id="1026" name="Picture 2" descr="C:\Users\Ivan\Desktop\работа\Информационная работа\Отчетно-выборная конференция 2019\6.jpg"/>
          <p:cNvPicPr>
            <a:picLocks noChangeAspect="1" noChangeArrowheads="1"/>
          </p:cNvPicPr>
          <p:nvPr/>
        </p:nvPicPr>
        <p:blipFill>
          <a:blip r:embed="rId3" cstate="print"/>
          <a:srcRect/>
          <a:stretch>
            <a:fillRect/>
          </a:stretch>
        </p:blipFill>
        <p:spPr bwMode="auto">
          <a:xfrm>
            <a:off x="5181600" y="2819400"/>
            <a:ext cx="3505200" cy="1974193"/>
          </a:xfrm>
          <a:prstGeom prst="rect">
            <a:avLst/>
          </a:prstGeom>
          <a:noFill/>
        </p:spPr>
      </p:pic>
    </p:spTree>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quarter" idx="13"/>
          </p:nvPr>
        </p:nvSpPr>
        <p:spPr>
          <a:xfrm>
            <a:off x="304800" y="3581400"/>
            <a:ext cx="8229600" cy="1710989"/>
          </a:xfrm>
        </p:spPr>
        <p:txBody>
          <a:bodyPr>
            <a:noAutofit/>
          </a:bodyPr>
          <a:lstStyle/>
          <a:p>
            <a:pPr algn="just"/>
            <a:r>
              <a:rPr lang="ru-RU" sz="1300" dirty="0" smtClean="0">
                <a:latin typeface="Times New Roman" pitchFamily="18" charset="0"/>
                <a:cs typeface="Times New Roman" pitchFamily="18" charset="0"/>
              </a:rPr>
              <a:t>«там, где профсоюзные организации действуют активно и вместе с тем ответственно и содержательно, создаются эффективные системы коммуникаций между трудовыми коллективами и работодателями, результативно решаются вопросы, связанные с повышением заработной платы, улучшением условий труда, отдыха» – подчеркнул Владимир Путин</a:t>
            </a:r>
          </a:p>
        </p:txBody>
      </p:sp>
      <p:pic>
        <p:nvPicPr>
          <p:cNvPr id="5" name="Picture 2" descr="C:\Users\Ivan\Desktop\работа\Информационная работа\Отчетно-выборная конференция 2019\лого выбранный1.png"/>
          <p:cNvPicPr>
            <a:picLocks noChangeAspect="1" noChangeArrowheads="1"/>
          </p:cNvPicPr>
          <p:nvPr/>
        </p:nvPicPr>
        <p:blipFill>
          <a:blip r:embed="rId2" cstate="print"/>
          <a:srcRect/>
          <a:stretch>
            <a:fillRect/>
          </a:stretch>
        </p:blipFill>
        <p:spPr bwMode="auto">
          <a:xfrm>
            <a:off x="3505200" y="5486400"/>
            <a:ext cx="1925326" cy="986782"/>
          </a:xfrm>
          <a:prstGeom prst="rect">
            <a:avLst/>
          </a:prstGeom>
          <a:noFill/>
        </p:spPr>
      </p:pic>
      <p:pic>
        <p:nvPicPr>
          <p:cNvPr id="2050" name="Picture 2" descr="C:\Users\Ivan\Desktop\работа\Информационная работа\Отчетно-выборная конференция 2019\15.jpeg"/>
          <p:cNvPicPr>
            <a:picLocks noChangeAspect="1" noChangeArrowheads="1"/>
          </p:cNvPicPr>
          <p:nvPr/>
        </p:nvPicPr>
        <p:blipFill>
          <a:blip r:embed="rId3" cstate="print"/>
          <a:srcRect/>
          <a:stretch>
            <a:fillRect/>
          </a:stretch>
        </p:blipFill>
        <p:spPr bwMode="auto">
          <a:xfrm>
            <a:off x="1828800" y="152400"/>
            <a:ext cx="5665939" cy="3505200"/>
          </a:xfrm>
          <a:prstGeom prst="rect">
            <a:avLst/>
          </a:prstGeom>
          <a:noFill/>
        </p:spPr>
      </p:pic>
    </p:spTree>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quarter" idx="13"/>
          </p:nvPr>
        </p:nvSpPr>
        <p:spPr>
          <a:xfrm>
            <a:off x="304800" y="3124200"/>
            <a:ext cx="8305800" cy="2286000"/>
          </a:xfrm>
        </p:spPr>
        <p:txBody>
          <a:bodyPr>
            <a:noAutofit/>
          </a:bodyPr>
          <a:lstStyle/>
          <a:p>
            <a:r>
              <a:rPr lang="ru-RU" sz="1300" b="1" dirty="0" smtClean="0">
                <a:latin typeface="Times New Roman" pitchFamily="18" charset="0"/>
                <a:cs typeface="Times New Roman" pitchFamily="18" charset="0"/>
              </a:rPr>
              <a:t>более 72%, </a:t>
            </a:r>
            <a:r>
              <a:rPr lang="ru-RU" sz="1300" dirty="0" smtClean="0">
                <a:latin typeface="Times New Roman" pitchFamily="18" charset="0"/>
                <a:cs typeface="Times New Roman" pitchFamily="18" charset="0"/>
              </a:rPr>
              <a:t>а именно  </a:t>
            </a:r>
            <a:r>
              <a:rPr lang="ru-RU" sz="1300" b="1" dirty="0" smtClean="0">
                <a:latin typeface="Times New Roman" pitchFamily="18" charset="0"/>
                <a:cs typeface="Times New Roman" pitchFamily="18" charset="0"/>
              </a:rPr>
              <a:t>133</a:t>
            </a:r>
            <a:r>
              <a:rPr lang="ru-RU" sz="1300" dirty="0" smtClean="0">
                <a:latin typeface="Times New Roman" pitchFamily="18" charset="0"/>
                <a:cs typeface="Times New Roman" pitchFamily="18" charset="0"/>
              </a:rPr>
              <a:t> первичные организации, имеют охват профсоюзного членства </a:t>
            </a:r>
            <a:r>
              <a:rPr lang="ru-RU" sz="1300" b="1" dirty="0" smtClean="0">
                <a:latin typeface="Times New Roman" pitchFamily="18" charset="0"/>
                <a:cs typeface="Times New Roman" pitchFamily="18" charset="0"/>
              </a:rPr>
              <a:t>50%  и более:</a:t>
            </a:r>
          </a:p>
          <a:p>
            <a:r>
              <a:rPr lang="ru-RU" sz="1300" b="1" dirty="0" smtClean="0">
                <a:latin typeface="Times New Roman" pitchFamily="18" charset="0"/>
                <a:cs typeface="Times New Roman" pitchFamily="18" charset="0"/>
              </a:rPr>
              <a:t>8</a:t>
            </a:r>
            <a:r>
              <a:rPr lang="ru-RU" sz="1300" dirty="0" smtClean="0">
                <a:latin typeface="Times New Roman" pitchFamily="18" charset="0"/>
                <a:cs typeface="Times New Roman" pitchFamily="18" charset="0"/>
              </a:rPr>
              <a:t> первичных организаций Профсоюза имеют </a:t>
            </a:r>
            <a:r>
              <a:rPr lang="ru-RU" sz="1300" b="1" dirty="0" smtClean="0">
                <a:latin typeface="Times New Roman" pitchFamily="18" charset="0"/>
                <a:cs typeface="Times New Roman" pitchFamily="18" charset="0"/>
              </a:rPr>
              <a:t>100% профсоюзное членство; </a:t>
            </a:r>
          </a:p>
          <a:p>
            <a:r>
              <a:rPr lang="ru-RU" sz="1300" b="1" dirty="0" smtClean="0">
                <a:latin typeface="Times New Roman" pitchFamily="18" charset="0"/>
                <a:cs typeface="Times New Roman" pitchFamily="18" charset="0"/>
              </a:rPr>
              <a:t>72 </a:t>
            </a:r>
            <a:r>
              <a:rPr lang="ru-RU" sz="1300" dirty="0" smtClean="0">
                <a:latin typeface="Times New Roman" pitchFamily="18" charset="0"/>
                <a:cs typeface="Times New Roman" pitchFamily="18" charset="0"/>
              </a:rPr>
              <a:t>первичные организации Профсоюза имеют охват профсоюзного членства выше областного – </a:t>
            </a:r>
            <a:r>
              <a:rPr lang="ru-RU" sz="1300" b="1" dirty="0" smtClean="0">
                <a:latin typeface="Times New Roman" pitchFamily="18" charset="0"/>
                <a:cs typeface="Times New Roman" pitchFamily="18" charset="0"/>
              </a:rPr>
              <a:t>72,7%, </a:t>
            </a:r>
            <a:r>
              <a:rPr lang="ru-RU" sz="1300" dirty="0" smtClean="0">
                <a:latin typeface="Times New Roman" pitchFamily="18" charset="0"/>
                <a:cs typeface="Times New Roman" pitchFamily="18" charset="0"/>
              </a:rPr>
              <a:t>в </a:t>
            </a:r>
            <a:r>
              <a:rPr lang="ru-RU" sz="1300" b="1" dirty="0" smtClean="0">
                <a:latin typeface="Times New Roman" pitchFamily="18" charset="0"/>
                <a:cs typeface="Times New Roman" pitchFamily="18" charset="0"/>
              </a:rPr>
              <a:t>58</a:t>
            </a:r>
            <a:r>
              <a:rPr lang="ru-RU" sz="1300" dirty="0" smtClean="0">
                <a:latin typeface="Times New Roman" pitchFamily="18" charset="0"/>
                <a:cs typeface="Times New Roman" pitchFamily="18" charset="0"/>
              </a:rPr>
              <a:t> из них - </a:t>
            </a:r>
            <a:r>
              <a:rPr lang="ru-RU" sz="1300" b="1" dirty="0" smtClean="0">
                <a:latin typeface="Times New Roman" pitchFamily="18" charset="0"/>
                <a:cs typeface="Times New Roman" pitchFamily="18" charset="0"/>
              </a:rPr>
              <a:t>выше 80%; </a:t>
            </a:r>
          </a:p>
          <a:p>
            <a:r>
              <a:rPr lang="ru-RU" sz="1300" b="1" dirty="0" smtClean="0">
                <a:latin typeface="Times New Roman" pitchFamily="18" charset="0"/>
                <a:cs typeface="Times New Roman" pitchFamily="18" charset="0"/>
              </a:rPr>
              <a:t>более 60 </a:t>
            </a:r>
            <a:r>
              <a:rPr lang="ru-RU" sz="1300" dirty="0" smtClean="0">
                <a:latin typeface="Times New Roman" pitchFamily="18" charset="0"/>
                <a:cs typeface="Times New Roman" pitchFamily="18" charset="0"/>
              </a:rPr>
              <a:t>первичных организаций Профсоюза имеют охват профсоюзного членства </a:t>
            </a:r>
            <a:r>
              <a:rPr lang="ru-RU" sz="1300" b="1" dirty="0" smtClean="0">
                <a:latin typeface="Times New Roman" pitchFamily="18" charset="0"/>
                <a:cs typeface="Times New Roman" pitchFamily="18" charset="0"/>
              </a:rPr>
              <a:t>выше 50%. </a:t>
            </a:r>
          </a:p>
        </p:txBody>
      </p:sp>
      <p:pic>
        <p:nvPicPr>
          <p:cNvPr id="5" name="Picture 2" descr="C:\Users\Ivan\Desktop\работа\Информационная работа\Отчетно-выборная конференция 2019\лого выбранный1.png"/>
          <p:cNvPicPr>
            <a:picLocks noChangeAspect="1" noChangeArrowheads="1"/>
          </p:cNvPicPr>
          <p:nvPr/>
        </p:nvPicPr>
        <p:blipFill>
          <a:blip r:embed="rId2" cstate="print"/>
          <a:srcRect/>
          <a:stretch>
            <a:fillRect/>
          </a:stretch>
        </p:blipFill>
        <p:spPr bwMode="auto">
          <a:xfrm>
            <a:off x="3505200" y="5486400"/>
            <a:ext cx="1925326" cy="986782"/>
          </a:xfrm>
          <a:prstGeom prst="rect">
            <a:avLst/>
          </a:prstGeom>
          <a:noFill/>
        </p:spPr>
      </p:pic>
      <p:pic>
        <p:nvPicPr>
          <p:cNvPr id="3074" name="Picture 2" descr="C:\Users\Ivan\Desktop\работа\Информационная работа\Отчетно-выборная конференция 2019\IMG_5531.JPG"/>
          <p:cNvPicPr>
            <a:picLocks noChangeAspect="1" noChangeArrowheads="1"/>
          </p:cNvPicPr>
          <p:nvPr/>
        </p:nvPicPr>
        <p:blipFill>
          <a:blip r:embed="rId3" cstate="print"/>
          <a:srcRect/>
          <a:stretch>
            <a:fillRect/>
          </a:stretch>
        </p:blipFill>
        <p:spPr bwMode="auto">
          <a:xfrm>
            <a:off x="1981200" y="-381000"/>
            <a:ext cx="5143500" cy="3429000"/>
          </a:xfrm>
          <a:prstGeom prst="rect">
            <a:avLst/>
          </a:prstGeom>
          <a:noFill/>
        </p:spPr>
      </p:pic>
    </p:spTree>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Содержимое 4"/>
          <p:cNvGraphicFramePr>
            <a:graphicFrameLocks noGrp="1"/>
          </p:cNvGraphicFramePr>
          <p:nvPr>
            <p:ph sz="quarter" idx="13"/>
          </p:nvPr>
        </p:nvGraphicFramePr>
        <p:xfrm>
          <a:off x="609600" y="304800"/>
          <a:ext cx="7796213" cy="4994275"/>
        </p:xfrm>
        <a:graphic>
          <a:graphicData uri="http://schemas.openxmlformats.org/drawingml/2006/chart">
            <c:chart xmlns:c="http://schemas.openxmlformats.org/drawingml/2006/chart" xmlns:r="http://schemas.openxmlformats.org/officeDocument/2006/relationships" r:id="rId2"/>
          </a:graphicData>
        </a:graphic>
      </p:graphicFrame>
      <p:pic>
        <p:nvPicPr>
          <p:cNvPr id="4" name="Picture 2" descr="C:\Users\Ivan\Desktop\работа\Информационная работа\Отчетно-выборная конференция 2019\лого выбранный1.png"/>
          <p:cNvPicPr>
            <a:picLocks noChangeAspect="1" noChangeArrowheads="1"/>
          </p:cNvPicPr>
          <p:nvPr/>
        </p:nvPicPr>
        <p:blipFill>
          <a:blip r:embed="rId3" cstate="print"/>
          <a:srcRect/>
          <a:stretch>
            <a:fillRect/>
          </a:stretch>
        </p:blipFill>
        <p:spPr bwMode="auto">
          <a:xfrm>
            <a:off x="3505200" y="5486400"/>
            <a:ext cx="1925326" cy="986782"/>
          </a:xfrm>
          <a:prstGeom prst="rect">
            <a:avLst/>
          </a:prstGeom>
          <a:noFill/>
        </p:spPr>
      </p:pic>
    </p:spTree>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Содержимое 4"/>
          <p:cNvGraphicFramePr>
            <a:graphicFrameLocks noGrp="1"/>
          </p:cNvGraphicFramePr>
          <p:nvPr>
            <p:ph sz="quarter" idx="13"/>
          </p:nvPr>
        </p:nvGraphicFramePr>
        <p:xfrm>
          <a:off x="514350" y="381000"/>
          <a:ext cx="8096250" cy="4994275"/>
        </p:xfrm>
        <a:graphic>
          <a:graphicData uri="http://schemas.openxmlformats.org/drawingml/2006/chart">
            <c:chart xmlns:c="http://schemas.openxmlformats.org/drawingml/2006/chart" xmlns:r="http://schemas.openxmlformats.org/officeDocument/2006/relationships" r:id="rId2"/>
          </a:graphicData>
        </a:graphic>
      </p:graphicFrame>
      <p:pic>
        <p:nvPicPr>
          <p:cNvPr id="4" name="Picture 2" descr="C:\Users\Ivan\Desktop\работа\Информационная работа\Отчетно-выборная конференция 2019\лого выбранный1.png"/>
          <p:cNvPicPr>
            <a:picLocks noChangeAspect="1" noChangeArrowheads="1"/>
          </p:cNvPicPr>
          <p:nvPr/>
        </p:nvPicPr>
        <p:blipFill>
          <a:blip r:embed="rId3" cstate="print"/>
          <a:srcRect/>
          <a:stretch>
            <a:fillRect/>
          </a:stretch>
        </p:blipFill>
        <p:spPr bwMode="auto">
          <a:xfrm>
            <a:off x="3505200" y="5486400"/>
            <a:ext cx="1925326" cy="986782"/>
          </a:xfrm>
          <a:prstGeom prst="rect">
            <a:avLst/>
          </a:prstGeom>
          <a:noFill/>
        </p:spPr>
      </p:pic>
    </p:spTree>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rot="21420000">
            <a:off x="513648" y="875645"/>
            <a:ext cx="7316390" cy="2348726"/>
          </a:xfrm>
        </p:spPr>
        <p:txBody>
          <a:bodyPr>
            <a:noAutofit/>
          </a:bodyPr>
          <a:lstStyle/>
          <a:p>
            <a:pPr algn="ctr"/>
            <a:r>
              <a:rPr lang="ru-RU" sz="4700" dirty="0" smtClean="0"/>
              <a:t>доклад о работе комитета саратовской областной организации за период с 25.10.2014 по 18.10.2019ГГ.</a:t>
            </a:r>
            <a:endParaRPr lang="ru-RU" sz="4700" dirty="0"/>
          </a:p>
        </p:txBody>
      </p:sp>
      <p:sp>
        <p:nvSpPr>
          <p:cNvPr id="3" name="Подзаголовок 2"/>
          <p:cNvSpPr>
            <a:spLocks noGrp="1"/>
          </p:cNvSpPr>
          <p:nvPr>
            <p:ph type="subTitle" idx="1"/>
          </p:nvPr>
        </p:nvSpPr>
        <p:spPr>
          <a:xfrm rot="21420000">
            <a:off x="8960" y="3560245"/>
            <a:ext cx="7941856" cy="550333"/>
          </a:xfrm>
        </p:spPr>
        <p:txBody>
          <a:bodyPr/>
          <a:lstStyle/>
          <a:p>
            <a:r>
              <a:rPr lang="ru-RU" dirty="0" smtClean="0"/>
              <a:t>докладчик: Прохоров Сергей </a:t>
            </a:r>
            <a:r>
              <a:rPr lang="ru-RU" dirty="0" err="1" smtClean="0"/>
              <a:t>александрович</a:t>
            </a:r>
            <a:endParaRPr lang="ru-RU" dirty="0"/>
          </a:p>
        </p:txBody>
      </p:sp>
      <p:pic>
        <p:nvPicPr>
          <p:cNvPr id="4" name="Picture 2" descr="C:\Users\Ivan\Desktop\работа\Информационная работа\Отчетно-выборная конференция 2019\лого выбранный1.png"/>
          <p:cNvPicPr>
            <a:picLocks noChangeAspect="1" noChangeArrowheads="1"/>
          </p:cNvPicPr>
          <p:nvPr/>
        </p:nvPicPr>
        <p:blipFill>
          <a:blip r:embed="rId2" cstate="print"/>
          <a:srcRect/>
          <a:stretch>
            <a:fillRect/>
          </a:stretch>
        </p:blipFill>
        <p:spPr bwMode="auto">
          <a:xfrm>
            <a:off x="2514600" y="4572000"/>
            <a:ext cx="2956900" cy="1515492"/>
          </a:xfrm>
          <a:prstGeom prst="rect">
            <a:avLst/>
          </a:prstGeom>
          <a:noFill/>
        </p:spPr>
      </p:pic>
    </p:spTree>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rot="21420000">
            <a:off x="559315" y="1867046"/>
            <a:ext cx="7316390" cy="1181931"/>
          </a:xfrm>
        </p:spPr>
        <p:txBody>
          <a:bodyPr>
            <a:noAutofit/>
          </a:bodyPr>
          <a:lstStyle/>
          <a:p>
            <a:pPr algn="ctr"/>
            <a:r>
              <a:rPr lang="ru-RU" sz="4700" dirty="0" smtClean="0"/>
              <a:t>Социальное партнерство</a:t>
            </a:r>
            <a:endParaRPr lang="ru-RU" sz="4700" dirty="0"/>
          </a:p>
        </p:txBody>
      </p:sp>
      <p:pic>
        <p:nvPicPr>
          <p:cNvPr id="4" name="Picture 2" descr="C:\Users\Ivan\Desktop\работа\Информационная работа\Отчетно-выборная конференция 2019\лого выбранный1.png"/>
          <p:cNvPicPr>
            <a:picLocks noChangeAspect="1" noChangeArrowheads="1"/>
          </p:cNvPicPr>
          <p:nvPr/>
        </p:nvPicPr>
        <p:blipFill>
          <a:blip r:embed="rId2" cstate="print"/>
          <a:srcRect/>
          <a:stretch>
            <a:fillRect/>
          </a:stretch>
        </p:blipFill>
        <p:spPr bwMode="auto">
          <a:xfrm>
            <a:off x="2514600" y="4572000"/>
            <a:ext cx="2956900" cy="1515492"/>
          </a:xfrm>
          <a:prstGeom prst="rect">
            <a:avLst/>
          </a:prstGeom>
          <a:noFill/>
        </p:spPr>
      </p:pic>
    </p:spTree>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quarter" idx="13"/>
          </p:nvPr>
        </p:nvSpPr>
        <p:spPr>
          <a:xfrm>
            <a:off x="0" y="3810000"/>
            <a:ext cx="8686800" cy="1634789"/>
          </a:xfrm>
        </p:spPr>
        <p:txBody>
          <a:bodyPr>
            <a:normAutofit/>
          </a:bodyPr>
          <a:lstStyle/>
          <a:p>
            <a:pPr algn="just"/>
            <a:r>
              <a:rPr lang="ru-RU" sz="1300" dirty="0" smtClean="0">
                <a:latin typeface="Times New Roman" pitchFamily="18" charset="0"/>
                <a:cs typeface="Times New Roman" pitchFamily="18" charset="0"/>
              </a:rPr>
              <a:t>“Необходимо, не откладывая, активизировать работу в формате “власть - работодатели - профсоюзы”, задействовать возможности трёхсторонних комиссий на всех уровнях. Словом, наладить постоянный, заинтересованный, продуктивный диалог, сделать всё необходимое, чтобы не ущемлялись трудовые права граждан, чтобы всегда была адекватная реакция на все случаи бездушного отношения к людям” – сказал президент РФ Владимир путин в своем выступлении на </a:t>
            </a:r>
            <a:r>
              <a:rPr lang="ru-RU" sz="1300" dirty="0" err="1" smtClean="0">
                <a:latin typeface="Times New Roman" pitchFamily="18" charset="0"/>
                <a:cs typeface="Times New Roman" pitchFamily="18" charset="0"/>
              </a:rPr>
              <a:t>х</a:t>
            </a:r>
            <a:r>
              <a:rPr lang="ru-RU" sz="1300" dirty="0" smtClean="0">
                <a:latin typeface="Times New Roman" pitchFamily="18" charset="0"/>
                <a:cs typeface="Times New Roman" pitchFamily="18" charset="0"/>
              </a:rPr>
              <a:t> съезде.</a:t>
            </a:r>
          </a:p>
        </p:txBody>
      </p:sp>
      <p:pic>
        <p:nvPicPr>
          <p:cNvPr id="4" name="Picture 2" descr="C:\Users\Ivan\Desktop\работа\Информационная работа\Отчетно-выборная конференция 2019\лого выбранный1.png"/>
          <p:cNvPicPr>
            <a:picLocks noChangeAspect="1" noChangeArrowheads="1"/>
          </p:cNvPicPr>
          <p:nvPr/>
        </p:nvPicPr>
        <p:blipFill>
          <a:blip r:embed="rId2" cstate="print"/>
          <a:srcRect/>
          <a:stretch>
            <a:fillRect/>
          </a:stretch>
        </p:blipFill>
        <p:spPr bwMode="auto">
          <a:xfrm>
            <a:off x="3505200" y="5486400"/>
            <a:ext cx="1925326" cy="986782"/>
          </a:xfrm>
          <a:prstGeom prst="rect">
            <a:avLst/>
          </a:prstGeom>
          <a:noFill/>
        </p:spPr>
      </p:pic>
      <p:pic>
        <p:nvPicPr>
          <p:cNvPr id="6146" name="Picture 2" descr="C:\Users\Ivan\Desktop\работа\Информационная работа\Отчетно-выборная конференция 2019\16.jpg"/>
          <p:cNvPicPr>
            <a:picLocks noChangeAspect="1" noChangeArrowheads="1"/>
          </p:cNvPicPr>
          <p:nvPr/>
        </p:nvPicPr>
        <p:blipFill>
          <a:blip r:embed="rId3" cstate="print"/>
          <a:srcRect/>
          <a:stretch>
            <a:fillRect/>
          </a:stretch>
        </p:blipFill>
        <p:spPr bwMode="auto">
          <a:xfrm>
            <a:off x="1828800" y="228600"/>
            <a:ext cx="5259854" cy="3505200"/>
          </a:xfrm>
          <a:prstGeom prst="rect">
            <a:avLst/>
          </a:prstGeom>
          <a:noFill/>
        </p:spPr>
      </p:pic>
    </p:spTree>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381000"/>
            <a:ext cx="8610600" cy="1151965"/>
          </a:xfrm>
        </p:spPr>
        <p:txBody>
          <a:bodyPr>
            <a:noAutofit/>
          </a:bodyPr>
          <a:lstStyle/>
          <a:p>
            <a:pPr algn="ctr"/>
            <a:r>
              <a:rPr lang="ru-RU" sz="3000" dirty="0" smtClean="0"/>
              <a:t>В 2018 году  в  Министерстве здравоохранения Саратовской области состоялось подписание Отраслевого Соглашения на 2018-2020 годы. </a:t>
            </a:r>
            <a:endParaRPr lang="ru-RU" sz="3000" dirty="0"/>
          </a:p>
        </p:txBody>
      </p:sp>
      <p:pic>
        <p:nvPicPr>
          <p:cNvPr id="4" name="Picture 2" descr="C:\Users\Ivan\Desktop\работа\Информационная работа\Отчетно-выборная конференция 2019\лого выбранный1.png"/>
          <p:cNvPicPr>
            <a:picLocks noChangeAspect="1" noChangeArrowheads="1"/>
          </p:cNvPicPr>
          <p:nvPr/>
        </p:nvPicPr>
        <p:blipFill>
          <a:blip r:embed="rId2" cstate="print"/>
          <a:srcRect/>
          <a:stretch>
            <a:fillRect/>
          </a:stretch>
        </p:blipFill>
        <p:spPr bwMode="auto">
          <a:xfrm>
            <a:off x="3505200" y="5486400"/>
            <a:ext cx="1925326" cy="986782"/>
          </a:xfrm>
          <a:prstGeom prst="rect">
            <a:avLst/>
          </a:prstGeom>
          <a:noFill/>
        </p:spPr>
      </p:pic>
      <p:pic>
        <p:nvPicPr>
          <p:cNvPr id="7170" name="Picture 2" descr="C:\Users\Ivan\Desktop\работа\Информационная работа\Отчетно-выборная конференция 2019\IMG_5516.JPG"/>
          <p:cNvPicPr>
            <a:picLocks noChangeAspect="1" noChangeArrowheads="1"/>
          </p:cNvPicPr>
          <p:nvPr/>
        </p:nvPicPr>
        <p:blipFill>
          <a:blip r:embed="rId3" cstate="print"/>
          <a:srcRect/>
          <a:stretch>
            <a:fillRect/>
          </a:stretch>
        </p:blipFill>
        <p:spPr bwMode="auto">
          <a:xfrm>
            <a:off x="1524000" y="1676400"/>
            <a:ext cx="5600700" cy="3733800"/>
          </a:xfrm>
          <a:prstGeom prst="rect">
            <a:avLst/>
          </a:prstGeom>
          <a:noFill/>
        </p:spPr>
      </p:pic>
    </p:spTree>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Ivan\Desktop\работа\Информационная работа\Отчетно-выборная конференция 2019\лого выбранный1.png"/>
          <p:cNvPicPr>
            <a:picLocks noChangeAspect="1" noChangeArrowheads="1"/>
          </p:cNvPicPr>
          <p:nvPr/>
        </p:nvPicPr>
        <p:blipFill>
          <a:blip r:embed="rId2" cstate="print"/>
          <a:srcRect/>
          <a:stretch>
            <a:fillRect/>
          </a:stretch>
        </p:blipFill>
        <p:spPr bwMode="auto">
          <a:xfrm>
            <a:off x="3505200" y="5486400"/>
            <a:ext cx="1925326" cy="986782"/>
          </a:xfrm>
          <a:prstGeom prst="rect">
            <a:avLst/>
          </a:prstGeom>
          <a:noFill/>
        </p:spPr>
      </p:pic>
      <p:pic>
        <p:nvPicPr>
          <p:cNvPr id="8194" name="Picture 2" descr="C:\Users\Ivan\Desktop\работа\Информационная работа\Отчетно-выборная конференция 2019\900_1307_kol_dog.jpg"/>
          <p:cNvPicPr>
            <a:picLocks noChangeAspect="1" noChangeArrowheads="1"/>
          </p:cNvPicPr>
          <p:nvPr/>
        </p:nvPicPr>
        <p:blipFill>
          <a:blip r:embed="rId3" cstate="print"/>
          <a:srcRect/>
          <a:stretch>
            <a:fillRect/>
          </a:stretch>
        </p:blipFill>
        <p:spPr bwMode="auto">
          <a:xfrm>
            <a:off x="1752600" y="1676400"/>
            <a:ext cx="5532730" cy="3602037"/>
          </a:xfrm>
          <a:prstGeom prst="rect">
            <a:avLst/>
          </a:prstGeom>
          <a:noFill/>
        </p:spPr>
      </p:pic>
      <p:sp>
        <p:nvSpPr>
          <p:cNvPr id="9" name="Заголовок 8"/>
          <p:cNvSpPr>
            <a:spLocks noGrp="1"/>
          </p:cNvSpPr>
          <p:nvPr>
            <p:ph type="title"/>
          </p:nvPr>
        </p:nvSpPr>
        <p:spPr>
          <a:xfrm>
            <a:off x="0" y="0"/>
            <a:ext cx="8610600" cy="1600200"/>
          </a:xfrm>
        </p:spPr>
        <p:txBody>
          <a:bodyPr>
            <a:normAutofit/>
          </a:bodyPr>
          <a:lstStyle/>
          <a:p>
            <a:pPr algn="ctr"/>
            <a:r>
              <a:rPr lang="ru-RU" sz="3000" dirty="0" smtClean="0"/>
              <a:t>Охват коллективными договорами  на протяжении всех пяти отчетных лет остается неизменно высоким и составляет  98%</a:t>
            </a:r>
            <a:endParaRPr lang="ru-RU" sz="3000" dirty="0"/>
          </a:p>
        </p:txBody>
      </p:sp>
    </p:spTree>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quarter" idx="13"/>
          </p:nvPr>
        </p:nvSpPr>
        <p:spPr>
          <a:xfrm>
            <a:off x="228600" y="2667000"/>
            <a:ext cx="8382000" cy="2743200"/>
          </a:xfrm>
        </p:spPr>
        <p:txBody>
          <a:bodyPr>
            <a:normAutofit fontScale="92500" lnSpcReduction="10000"/>
          </a:bodyPr>
          <a:lstStyle/>
          <a:p>
            <a:pPr algn="just"/>
            <a:r>
              <a:rPr lang="ru-RU" sz="1300" dirty="0" smtClean="0">
                <a:latin typeface="Times New Roman" pitchFamily="18" charset="0"/>
                <a:cs typeface="Times New Roman" pitchFamily="18" charset="0"/>
              </a:rPr>
              <a:t>председатель областной организации входит в состав правления фонда ОМС. </a:t>
            </a:r>
          </a:p>
          <a:p>
            <a:pPr algn="just"/>
            <a:r>
              <a:rPr lang="ru-RU" sz="1300" dirty="0" smtClean="0">
                <a:latin typeface="Times New Roman" pitchFamily="18" charset="0"/>
                <a:cs typeface="Times New Roman" pitchFamily="18" charset="0"/>
              </a:rPr>
              <a:t>Представители областной организации включены в состав рабочих групп:</a:t>
            </a:r>
          </a:p>
          <a:p>
            <a:pPr algn="just">
              <a:buNone/>
            </a:pPr>
            <a:r>
              <a:rPr lang="ru-RU" sz="1300" dirty="0" smtClean="0">
                <a:latin typeface="Times New Roman" pitchFamily="18" charset="0"/>
                <a:cs typeface="Times New Roman" pitchFamily="18" charset="0"/>
              </a:rPr>
              <a:t>		при Правительстве области,</a:t>
            </a:r>
          </a:p>
          <a:p>
            <a:pPr algn="just">
              <a:buNone/>
            </a:pPr>
            <a:r>
              <a:rPr lang="ru-RU" sz="1300" dirty="0" smtClean="0">
                <a:latin typeface="Times New Roman" pitchFamily="18" charset="0"/>
                <a:cs typeface="Times New Roman" pitchFamily="18" charset="0"/>
              </a:rPr>
              <a:t>		Министерстве здравоохранения области, </a:t>
            </a:r>
          </a:p>
          <a:p>
            <a:pPr algn="just">
              <a:buNone/>
            </a:pPr>
            <a:r>
              <a:rPr lang="ru-RU" sz="1300" dirty="0" smtClean="0">
                <a:latin typeface="Times New Roman" pitchFamily="18" charset="0"/>
                <a:cs typeface="Times New Roman" pitchFamily="18" charset="0"/>
              </a:rPr>
              <a:t>		В состав трехсторонней комиссии,</a:t>
            </a:r>
          </a:p>
          <a:p>
            <a:pPr algn="just"/>
            <a:r>
              <a:rPr lang="ru-RU" sz="1300" dirty="0" smtClean="0">
                <a:latin typeface="Times New Roman" pitchFamily="18" charset="0"/>
                <a:cs typeface="Times New Roman" pitchFamily="18" charset="0"/>
              </a:rPr>
              <a:t>В состав Комиссии по разработке территориальной программы обязательного медицинского страхования Саратовской области</a:t>
            </a:r>
          </a:p>
          <a:p>
            <a:pPr algn="just"/>
            <a:r>
              <a:rPr lang="ru-RU" sz="1300" dirty="0" smtClean="0">
                <a:latin typeface="Times New Roman" pitchFamily="18" charset="0"/>
                <a:cs typeface="Times New Roman" pitchFamily="18" charset="0"/>
              </a:rPr>
              <a:t>представители профкома входят в состав административных советов, комиссий, и иных структур по распределению стимулирующих выплат,.</a:t>
            </a:r>
          </a:p>
          <a:p>
            <a:pPr algn="just"/>
            <a:endParaRPr lang="ru-RU" sz="1300" dirty="0" smtClean="0">
              <a:latin typeface="Times New Roman" pitchFamily="18" charset="0"/>
              <a:cs typeface="Times New Roman" pitchFamily="18" charset="0"/>
            </a:endParaRPr>
          </a:p>
        </p:txBody>
      </p:sp>
      <p:pic>
        <p:nvPicPr>
          <p:cNvPr id="4" name="Picture 2" descr="C:\Users\Ivan\Desktop\работа\Информационная работа\Отчетно-выборная конференция 2019\лого выбранный1.png"/>
          <p:cNvPicPr>
            <a:picLocks noChangeAspect="1" noChangeArrowheads="1"/>
          </p:cNvPicPr>
          <p:nvPr/>
        </p:nvPicPr>
        <p:blipFill>
          <a:blip r:embed="rId2" cstate="print"/>
          <a:srcRect/>
          <a:stretch>
            <a:fillRect/>
          </a:stretch>
        </p:blipFill>
        <p:spPr bwMode="auto">
          <a:xfrm>
            <a:off x="3505200" y="5486400"/>
            <a:ext cx="1925326" cy="986782"/>
          </a:xfrm>
          <a:prstGeom prst="rect">
            <a:avLst/>
          </a:prstGeom>
          <a:noFill/>
        </p:spPr>
      </p:pic>
      <p:pic>
        <p:nvPicPr>
          <p:cNvPr id="9218" name="Picture 2" descr="C:\Users\Ivan\Desktop\работа\Информационная работа\Отчетно-выборная конференция 2019\1eb3718e2aab2dd62c2d250158972b3e_XL.jpg"/>
          <p:cNvPicPr>
            <a:picLocks noChangeAspect="1" noChangeArrowheads="1"/>
          </p:cNvPicPr>
          <p:nvPr/>
        </p:nvPicPr>
        <p:blipFill>
          <a:blip r:embed="rId3" cstate="print"/>
          <a:srcRect/>
          <a:stretch>
            <a:fillRect/>
          </a:stretch>
        </p:blipFill>
        <p:spPr bwMode="auto">
          <a:xfrm>
            <a:off x="2286000" y="0"/>
            <a:ext cx="4192722" cy="2473706"/>
          </a:xfrm>
          <a:prstGeom prst="rect">
            <a:avLst/>
          </a:prstGeom>
          <a:noFill/>
        </p:spPr>
      </p:pic>
    </p:spTree>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rot="21420000">
            <a:off x="313868" y="655283"/>
            <a:ext cx="7660228" cy="3459083"/>
          </a:xfrm>
        </p:spPr>
        <p:txBody>
          <a:bodyPr>
            <a:noAutofit/>
          </a:bodyPr>
          <a:lstStyle/>
          <a:p>
            <a:pPr algn="ctr"/>
            <a:r>
              <a:rPr lang="ru-RU" sz="4000" b="1" i="1" u="sng" dirty="0" smtClean="0"/>
              <a:t>Организационная деятельность комитета Саратовской областной организации (Пленумы, заседания Президиума)</a:t>
            </a:r>
            <a:endParaRPr lang="ru-RU" sz="4000" dirty="0"/>
          </a:p>
        </p:txBody>
      </p:sp>
      <p:pic>
        <p:nvPicPr>
          <p:cNvPr id="4" name="Picture 2" descr="C:\Users\Ivan\Desktop\работа\Информационная работа\Отчетно-выборная конференция 2019\лого выбранный1.png"/>
          <p:cNvPicPr>
            <a:picLocks noChangeAspect="1" noChangeArrowheads="1"/>
          </p:cNvPicPr>
          <p:nvPr/>
        </p:nvPicPr>
        <p:blipFill>
          <a:blip r:embed="rId2" cstate="print"/>
          <a:srcRect/>
          <a:stretch>
            <a:fillRect/>
          </a:stretch>
        </p:blipFill>
        <p:spPr bwMode="auto">
          <a:xfrm>
            <a:off x="2514600" y="4572000"/>
            <a:ext cx="2956900" cy="1515492"/>
          </a:xfrm>
          <a:prstGeom prst="rect">
            <a:avLst/>
          </a:prstGeom>
          <a:noFill/>
        </p:spPr>
      </p:pic>
    </p:spTree>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Ivan\Desktop\работа\Информационная работа\Отчетно-выборная конференция 2019\лого выбранный1.png"/>
          <p:cNvPicPr>
            <a:picLocks noChangeAspect="1" noChangeArrowheads="1"/>
          </p:cNvPicPr>
          <p:nvPr/>
        </p:nvPicPr>
        <p:blipFill>
          <a:blip r:embed="rId2" cstate="print"/>
          <a:srcRect/>
          <a:stretch>
            <a:fillRect/>
          </a:stretch>
        </p:blipFill>
        <p:spPr bwMode="auto">
          <a:xfrm>
            <a:off x="3505200" y="5486400"/>
            <a:ext cx="1925326" cy="986782"/>
          </a:xfrm>
          <a:prstGeom prst="rect">
            <a:avLst/>
          </a:prstGeom>
          <a:noFill/>
        </p:spPr>
      </p:pic>
      <p:sp>
        <p:nvSpPr>
          <p:cNvPr id="9" name="Заголовок 8"/>
          <p:cNvSpPr>
            <a:spLocks noGrp="1"/>
          </p:cNvSpPr>
          <p:nvPr>
            <p:ph type="title"/>
          </p:nvPr>
        </p:nvSpPr>
        <p:spPr>
          <a:xfrm>
            <a:off x="0" y="-228600"/>
            <a:ext cx="8610600" cy="1600200"/>
          </a:xfrm>
        </p:spPr>
        <p:txBody>
          <a:bodyPr>
            <a:normAutofit/>
          </a:bodyPr>
          <a:lstStyle/>
          <a:p>
            <a:pPr algn="ctr"/>
            <a:r>
              <a:rPr lang="ru-RU" sz="3200" dirty="0" smtClean="0"/>
              <a:t>организационная работа, относится</a:t>
            </a:r>
            <a:br>
              <a:rPr lang="ru-RU" sz="3200" dirty="0" smtClean="0"/>
            </a:br>
            <a:r>
              <a:rPr lang="ru-RU" sz="3200" dirty="0" smtClean="0"/>
              <a:t>к числу основополагающих.</a:t>
            </a:r>
            <a:endParaRPr lang="ru-RU" sz="3000" dirty="0"/>
          </a:p>
        </p:txBody>
      </p:sp>
      <p:pic>
        <p:nvPicPr>
          <p:cNvPr id="10242" name="Picture 2" descr="C:\Users\Ivan\Desktop\работа\Информационная работа\Отчетно-выборная конференция 2019\7.jpg"/>
          <p:cNvPicPr>
            <a:picLocks noChangeAspect="1" noChangeArrowheads="1"/>
          </p:cNvPicPr>
          <p:nvPr/>
        </p:nvPicPr>
        <p:blipFill>
          <a:blip r:embed="rId3" cstate="print"/>
          <a:srcRect/>
          <a:stretch>
            <a:fillRect/>
          </a:stretch>
        </p:blipFill>
        <p:spPr bwMode="auto">
          <a:xfrm>
            <a:off x="1524000" y="1447800"/>
            <a:ext cx="5375730" cy="3892769"/>
          </a:xfrm>
          <a:prstGeom prst="rect">
            <a:avLst/>
          </a:prstGeom>
          <a:noFill/>
        </p:spPr>
      </p:pic>
    </p:spTree>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quarter" idx="13"/>
          </p:nvPr>
        </p:nvSpPr>
        <p:spPr>
          <a:xfrm>
            <a:off x="228600" y="3429000"/>
            <a:ext cx="8458200" cy="1981200"/>
          </a:xfrm>
        </p:spPr>
        <p:txBody>
          <a:bodyPr>
            <a:normAutofit/>
          </a:bodyPr>
          <a:lstStyle/>
          <a:p>
            <a:pPr algn="just">
              <a:buNone/>
            </a:pPr>
            <a:r>
              <a:rPr lang="ru-RU" sz="1300" b="1" dirty="0" smtClean="0">
                <a:latin typeface="Times New Roman" pitchFamily="18" charset="0"/>
                <a:cs typeface="Times New Roman" pitchFamily="18" charset="0"/>
              </a:rPr>
              <a:t>За отчетный период проведено:</a:t>
            </a:r>
          </a:p>
          <a:p>
            <a:pPr algn="just"/>
            <a:r>
              <a:rPr lang="ru-RU" sz="1300" b="1" dirty="0" smtClean="0">
                <a:latin typeface="Times New Roman" pitchFamily="18" charset="0"/>
                <a:cs typeface="Times New Roman" pitchFamily="18" charset="0"/>
              </a:rPr>
              <a:t>1 внеочередная </a:t>
            </a:r>
            <a:r>
              <a:rPr lang="en-US" sz="1300" b="1" dirty="0" smtClean="0">
                <a:latin typeface="Times New Roman" pitchFamily="18" charset="0"/>
                <a:cs typeface="Times New Roman" pitchFamily="18" charset="0"/>
              </a:rPr>
              <a:t>XXIX</a:t>
            </a:r>
            <a:r>
              <a:rPr lang="ru-RU" sz="1300" b="1" dirty="0" smtClean="0">
                <a:latin typeface="Times New Roman" pitchFamily="18" charset="0"/>
                <a:cs typeface="Times New Roman" pitchFamily="18" charset="0"/>
              </a:rPr>
              <a:t> областная конференция</a:t>
            </a:r>
            <a:r>
              <a:rPr lang="ru-RU" sz="1300" dirty="0" smtClean="0">
                <a:latin typeface="Times New Roman" pitchFamily="18" charset="0"/>
                <a:cs typeface="Times New Roman" pitchFamily="18" charset="0"/>
              </a:rPr>
              <a:t>, посвященная досрочным выборам Председателя областной организации Профсоюза,  </a:t>
            </a:r>
          </a:p>
          <a:p>
            <a:pPr algn="just"/>
            <a:r>
              <a:rPr lang="ru-RU" sz="1300" b="1" dirty="0" smtClean="0">
                <a:latin typeface="Times New Roman" pitchFamily="18" charset="0"/>
                <a:cs typeface="Times New Roman" pitchFamily="18" charset="0"/>
              </a:rPr>
              <a:t>11 Пленумов </a:t>
            </a:r>
            <a:r>
              <a:rPr lang="ru-RU" sz="1300" dirty="0" smtClean="0">
                <a:latin typeface="Times New Roman" pitchFamily="18" charset="0"/>
                <a:cs typeface="Times New Roman" pitchFamily="18" charset="0"/>
              </a:rPr>
              <a:t>комитета областной организации, </a:t>
            </a:r>
          </a:p>
          <a:p>
            <a:pPr algn="just"/>
            <a:r>
              <a:rPr lang="ru-RU" sz="1300" b="1" dirty="0" smtClean="0">
                <a:latin typeface="Times New Roman" pitchFamily="18" charset="0"/>
                <a:cs typeface="Times New Roman" pitchFamily="18" charset="0"/>
              </a:rPr>
              <a:t>31 заседание Президиума </a:t>
            </a:r>
            <a:r>
              <a:rPr lang="ru-RU" sz="1300" dirty="0" smtClean="0">
                <a:latin typeface="Times New Roman" pitchFamily="18" charset="0"/>
                <a:cs typeface="Times New Roman" pitchFamily="18" charset="0"/>
              </a:rPr>
              <a:t>комитета.</a:t>
            </a:r>
          </a:p>
        </p:txBody>
      </p:sp>
      <p:pic>
        <p:nvPicPr>
          <p:cNvPr id="4" name="Picture 2" descr="C:\Users\Ivan\Desktop\работа\Информационная работа\Отчетно-выборная конференция 2019\лого выбранный1.png"/>
          <p:cNvPicPr>
            <a:picLocks noChangeAspect="1" noChangeArrowheads="1"/>
          </p:cNvPicPr>
          <p:nvPr/>
        </p:nvPicPr>
        <p:blipFill>
          <a:blip r:embed="rId2" cstate="print"/>
          <a:srcRect/>
          <a:stretch>
            <a:fillRect/>
          </a:stretch>
        </p:blipFill>
        <p:spPr bwMode="auto">
          <a:xfrm>
            <a:off x="3505200" y="5486400"/>
            <a:ext cx="1925326" cy="986782"/>
          </a:xfrm>
          <a:prstGeom prst="rect">
            <a:avLst/>
          </a:prstGeom>
          <a:noFill/>
        </p:spPr>
      </p:pic>
      <p:pic>
        <p:nvPicPr>
          <p:cNvPr id="11266" name="Picture 2" descr="C:\Users\Ivan\Desktop\работа\Информационная работа\Отчетно-выборная конференция 2019\IMG_2953.JPG"/>
          <p:cNvPicPr>
            <a:picLocks noChangeAspect="1" noChangeArrowheads="1"/>
          </p:cNvPicPr>
          <p:nvPr/>
        </p:nvPicPr>
        <p:blipFill>
          <a:blip r:embed="rId3" cstate="print"/>
          <a:srcRect/>
          <a:stretch>
            <a:fillRect/>
          </a:stretch>
        </p:blipFill>
        <p:spPr bwMode="auto">
          <a:xfrm>
            <a:off x="1143000" y="-1015999"/>
            <a:ext cx="6705600" cy="4470399"/>
          </a:xfrm>
          <a:prstGeom prst="rect">
            <a:avLst/>
          </a:prstGeom>
          <a:noFill/>
        </p:spPr>
      </p:pic>
    </p:spTree>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rot="21420000">
            <a:off x="323225" y="1723833"/>
            <a:ext cx="7660228" cy="904647"/>
          </a:xfrm>
        </p:spPr>
        <p:txBody>
          <a:bodyPr>
            <a:noAutofit/>
          </a:bodyPr>
          <a:lstStyle/>
          <a:p>
            <a:r>
              <a:rPr lang="ru-RU" sz="4000" b="1" u="sng" dirty="0" smtClean="0"/>
              <a:t>Обучение профсоюзного актива</a:t>
            </a:r>
            <a:endParaRPr lang="ru-RU" sz="4000" dirty="0"/>
          </a:p>
        </p:txBody>
      </p:sp>
      <p:pic>
        <p:nvPicPr>
          <p:cNvPr id="4" name="Picture 2" descr="C:\Users\Ivan\Desktop\работа\Информационная работа\Отчетно-выборная конференция 2019\лого выбранный1.png"/>
          <p:cNvPicPr>
            <a:picLocks noChangeAspect="1" noChangeArrowheads="1"/>
          </p:cNvPicPr>
          <p:nvPr/>
        </p:nvPicPr>
        <p:blipFill>
          <a:blip r:embed="rId2" cstate="print"/>
          <a:srcRect/>
          <a:stretch>
            <a:fillRect/>
          </a:stretch>
        </p:blipFill>
        <p:spPr bwMode="auto">
          <a:xfrm>
            <a:off x="2514600" y="4572000"/>
            <a:ext cx="2956900" cy="1515492"/>
          </a:xfrm>
          <a:prstGeom prst="rect">
            <a:avLst/>
          </a:prstGeom>
          <a:noFill/>
        </p:spPr>
      </p:pic>
    </p:spTree>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quarter" idx="13"/>
          </p:nvPr>
        </p:nvSpPr>
        <p:spPr>
          <a:xfrm>
            <a:off x="228600" y="0"/>
            <a:ext cx="8458200" cy="5410200"/>
          </a:xfrm>
        </p:spPr>
        <p:txBody>
          <a:bodyPr>
            <a:normAutofit/>
          </a:bodyPr>
          <a:lstStyle/>
          <a:p>
            <a:pPr>
              <a:buNone/>
            </a:pPr>
            <a:r>
              <a:rPr lang="ru-RU" sz="1300" b="1" dirty="0" smtClean="0">
                <a:latin typeface="Times New Roman" pitchFamily="18" charset="0"/>
                <a:cs typeface="Times New Roman" pitchFamily="18" charset="0"/>
              </a:rPr>
              <a:t>За отчетный период было проведено:</a:t>
            </a:r>
          </a:p>
          <a:p>
            <a:pPr algn="just"/>
            <a:r>
              <a:rPr lang="ru-RU" sz="1300" dirty="0" smtClean="0">
                <a:latin typeface="Times New Roman" pitchFamily="18" charset="0"/>
                <a:cs typeface="Times New Roman" pitchFamily="18" charset="0"/>
              </a:rPr>
              <a:t>4 трехдневных семинара для вновь избранных председателей первичных организаций;</a:t>
            </a:r>
          </a:p>
          <a:p>
            <a:pPr algn="just"/>
            <a:r>
              <a:rPr lang="ru-RU" sz="1300" dirty="0" smtClean="0">
                <a:latin typeface="Times New Roman" pitchFamily="18" charset="0"/>
                <a:cs typeface="Times New Roman" pitchFamily="18" charset="0"/>
              </a:rPr>
              <a:t>3 семинара для молодежного профсоюзного актива;</a:t>
            </a:r>
          </a:p>
          <a:p>
            <a:pPr algn="just"/>
            <a:r>
              <a:rPr lang="ru-RU" sz="1300" dirty="0" smtClean="0">
                <a:latin typeface="Times New Roman" pitchFamily="18" charset="0"/>
                <a:cs typeface="Times New Roman" pitchFamily="18" charset="0"/>
              </a:rPr>
              <a:t> 12 зональных семинаров; </a:t>
            </a:r>
          </a:p>
          <a:p>
            <a:pPr algn="just"/>
            <a:r>
              <a:rPr lang="ru-RU" sz="1300" dirty="0" smtClean="0">
                <a:latin typeface="Times New Roman" pitchFamily="18" charset="0"/>
                <a:cs typeface="Times New Roman" pitchFamily="18" charset="0"/>
              </a:rPr>
              <a:t>3 однодневных семинара для профгруппоргов;</a:t>
            </a:r>
          </a:p>
          <a:p>
            <a:pPr algn="just"/>
            <a:r>
              <a:rPr lang="ru-RU" sz="1300" dirty="0" smtClean="0">
                <a:latin typeface="Times New Roman" pitchFamily="18" charset="0"/>
                <a:cs typeface="Times New Roman" pitchFamily="18" charset="0"/>
              </a:rPr>
              <a:t>3 однодневных семинара по СОУТ;</a:t>
            </a:r>
          </a:p>
          <a:p>
            <a:pPr algn="just"/>
            <a:r>
              <a:rPr lang="ru-RU" sz="1300" dirty="0" smtClean="0">
                <a:latin typeface="Times New Roman" pitchFamily="18" charset="0"/>
                <a:cs typeface="Times New Roman" pitchFamily="18" charset="0"/>
              </a:rPr>
              <a:t>5 семинаров-совещаний; </a:t>
            </a:r>
          </a:p>
          <a:p>
            <a:pPr algn="just"/>
            <a:r>
              <a:rPr lang="ru-RU" sz="1300" dirty="0" smtClean="0">
                <a:latin typeface="Times New Roman" pitchFamily="18" charset="0"/>
                <a:cs typeface="Times New Roman" pitchFamily="18" charset="0"/>
              </a:rPr>
              <a:t>1 расширенный семинар;</a:t>
            </a:r>
          </a:p>
          <a:p>
            <a:pPr algn="just"/>
            <a:r>
              <a:rPr lang="ru-RU" sz="1300" dirty="0" smtClean="0">
                <a:latin typeface="Times New Roman" pitchFamily="18" charset="0"/>
                <a:cs typeface="Times New Roman" pitchFamily="18" charset="0"/>
              </a:rPr>
              <a:t>5 семинаров малыми группами. </a:t>
            </a:r>
          </a:p>
          <a:p>
            <a:pPr algn="just"/>
            <a:endParaRPr lang="ru-RU" sz="1300" dirty="0" smtClean="0">
              <a:latin typeface="Times New Roman" pitchFamily="18" charset="0"/>
              <a:cs typeface="Times New Roman" pitchFamily="18" charset="0"/>
            </a:endParaRPr>
          </a:p>
          <a:p>
            <a:pPr algn="just"/>
            <a:r>
              <a:rPr lang="ru-RU" sz="1300" dirty="0" smtClean="0">
                <a:latin typeface="Times New Roman" pitchFamily="18" charset="0"/>
                <a:cs typeface="Times New Roman" pitchFamily="18" charset="0"/>
              </a:rPr>
              <a:t>Всего в семинарах приняло участие </a:t>
            </a:r>
            <a:r>
              <a:rPr lang="ru-RU" sz="1300" b="1" dirty="0" smtClean="0">
                <a:latin typeface="Times New Roman" pitchFamily="18" charset="0"/>
                <a:cs typeface="Times New Roman" pitchFamily="18" charset="0"/>
              </a:rPr>
              <a:t>3 392  члена профсоюза</a:t>
            </a:r>
            <a:r>
              <a:rPr lang="ru-RU" sz="1300" dirty="0" smtClean="0">
                <a:latin typeface="Times New Roman" pitchFamily="18" charset="0"/>
                <a:cs typeface="Times New Roman" pitchFamily="18" charset="0"/>
              </a:rPr>
              <a:t>.</a:t>
            </a:r>
          </a:p>
          <a:p>
            <a:pPr algn="just"/>
            <a:r>
              <a:rPr lang="ru-RU" sz="1300" dirty="0" smtClean="0">
                <a:latin typeface="Times New Roman" pitchFamily="18" charset="0"/>
                <a:cs typeface="Times New Roman" pitchFamily="18" charset="0"/>
              </a:rPr>
              <a:t>В крупных организациях действуют школы профсоюзного актива. На 1 января 2019 года  таких </a:t>
            </a:r>
            <a:r>
              <a:rPr lang="ru-RU" sz="1300" b="1" dirty="0" smtClean="0">
                <a:latin typeface="Times New Roman" pitchFamily="18" charset="0"/>
                <a:cs typeface="Times New Roman" pitchFamily="18" charset="0"/>
              </a:rPr>
              <a:t>школ 23</a:t>
            </a:r>
            <a:r>
              <a:rPr lang="ru-RU" sz="1300" dirty="0" smtClean="0">
                <a:latin typeface="Times New Roman" pitchFamily="18" charset="0"/>
                <a:cs typeface="Times New Roman" pitchFamily="18" charset="0"/>
              </a:rPr>
              <a:t>. </a:t>
            </a:r>
          </a:p>
        </p:txBody>
      </p:sp>
      <p:pic>
        <p:nvPicPr>
          <p:cNvPr id="4" name="Picture 2" descr="C:\Users\Ivan\Desktop\работа\Информационная работа\Отчетно-выборная конференция 2019\лого выбранный1.png"/>
          <p:cNvPicPr>
            <a:picLocks noChangeAspect="1" noChangeArrowheads="1"/>
          </p:cNvPicPr>
          <p:nvPr/>
        </p:nvPicPr>
        <p:blipFill>
          <a:blip r:embed="rId2" cstate="print"/>
          <a:srcRect/>
          <a:stretch>
            <a:fillRect/>
          </a:stretch>
        </p:blipFill>
        <p:spPr bwMode="auto">
          <a:xfrm>
            <a:off x="3505200" y="5486400"/>
            <a:ext cx="1925326" cy="986782"/>
          </a:xfrm>
          <a:prstGeom prst="rect">
            <a:avLst/>
          </a:prstGeom>
          <a:noFill/>
        </p:spPr>
      </p:pic>
      <p:pic>
        <p:nvPicPr>
          <p:cNvPr id="12290" name="Picture 2" descr="C:\Users\Ivan\Desktop\работа\Информационная работа\Отчетно-выборная конференция 2019\IMG_1549.JPG"/>
          <p:cNvPicPr>
            <a:picLocks noChangeAspect="1" noChangeArrowheads="1"/>
          </p:cNvPicPr>
          <p:nvPr/>
        </p:nvPicPr>
        <p:blipFill>
          <a:blip r:embed="rId3" cstate="print"/>
          <a:srcRect/>
          <a:stretch>
            <a:fillRect/>
          </a:stretch>
        </p:blipFill>
        <p:spPr bwMode="auto">
          <a:xfrm>
            <a:off x="4876800" y="1600200"/>
            <a:ext cx="3771900" cy="2514600"/>
          </a:xfrm>
          <a:prstGeom prst="rect">
            <a:avLst/>
          </a:prstGeom>
          <a:noFill/>
        </p:spPr>
      </p:pic>
    </p:spTree>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4" name="Содержимое 3" descr="1.jpg"/>
          <p:cNvPicPr>
            <a:picLocks noGrp="1" noChangeAspect="1"/>
          </p:cNvPicPr>
          <p:nvPr>
            <p:ph sz="quarter" idx="13"/>
          </p:nvPr>
        </p:nvPicPr>
        <p:blipFill>
          <a:blip r:embed="rId2" cstate="print"/>
          <a:stretch>
            <a:fillRect/>
          </a:stretch>
        </p:blipFill>
        <p:spPr>
          <a:xfrm>
            <a:off x="304800" y="609600"/>
            <a:ext cx="8098221" cy="4414837"/>
          </a:xfrm>
        </p:spPr>
      </p:pic>
      <p:pic>
        <p:nvPicPr>
          <p:cNvPr id="5" name="Picture 2" descr="C:\Users\Ivan\Desktop\работа\Информационная работа\Отчетно-выборная конференция 2019\лого выбранный1.png"/>
          <p:cNvPicPr>
            <a:picLocks noChangeAspect="1" noChangeArrowheads="1"/>
          </p:cNvPicPr>
          <p:nvPr/>
        </p:nvPicPr>
        <p:blipFill>
          <a:blip r:embed="rId3" cstate="print"/>
          <a:srcRect/>
          <a:stretch>
            <a:fillRect/>
          </a:stretch>
        </p:blipFill>
        <p:spPr bwMode="auto">
          <a:xfrm>
            <a:off x="3505200" y="5486400"/>
            <a:ext cx="1925326" cy="986782"/>
          </a:xfrm>
          <a:prstGeom prst="rect">
            <a:avLst/>
          </a:prstGeom>
          <a:noFill/>
        </p:spPr>
      </p:pic>
    </p:spTree>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quarter" idx="13"/>
          </p:nvPr>
        </p:nvSpPr>
        <p:spPr>
          <a:xfrm>
            <a:off x="228600" y="3505200"/>
            <a:ext cx="8382000" cy="1905000"/>
          </a:xfrm>
        </p:spPr>
        <p:txBody>
          <a:bodyPr>
            <a:normAutofit lnSpcReduction="10000"/>
          </a:bodyPr>
          <a:lstStyle/>
          <a:p>
            <a:r>
              <a:rPr lang="ru-RU" sz="1300" dirty="0" smtClean="0">
                <a:latin typeface="Times New Roman" pitchFamily="18" charset="0"/>
                <a:cs typeface="Times New Roman" pitchFamily="18" charset="0"/>
              </a:rPr>
              <a:t>участие во Всероссийском совещании по вопросам молодежной политики ФНПР в городе Сочи, </a:t>
            </a:r>
          </a:p>
          <a:p>
            <a:r>
              <a:rPr lang="ru-RU" sz="1300" dirty="0" smtClean="0">
                <a:latin typeface="Times New Roman" pitchFamily="18" charset="0"/>
                <a:cs typeface="Times New Roman" pitchFamily="18" charset="0"/>
              </a:rPr>
              <a:t>участие в семинаре-совещании для профсоюзного актива из числа молодёжи ПФО в Оренбурге</a:t>
            </a:r>
          </a:p>
          <a:p>
            <a:r>
              <a:rPr lang="ru-RU" sz="1300" dirty="0" smtClean="0">
                <a:latin typeface="Times New Roman" pitchFamily="18" charset="0"/>
                <a:cs typeface="Times New Roman" pitchFamily="18" charset="0"/>
              </a:rPr>
              <a:t>В 2018-2019 годах специалисты аппарата областной организации принимали участие в 2 семинарах, проводимых ЦК Профсоюза, посвященных методике обучения «Научи учителя».</a:t>
            </a:r>
          </a:p>
        </p:txBody>
      </p:sp>
      <p:pic>
        <p:nvPicPr>
          <p:cNvPr id="4" name="Picture 2" descr="C:\Users\Ivan\Desktop\работа\Информационная работа\Отчетно-выборная конференция 2019\лого выбранный1.png"/>
          <p:cNvPicPr>
            <a:picLocks noChangeAspect="1" noChangeArrowheads="1"/>
          </p:cNvPicPr>
          <p:nvPr/>
        </p:nvPicPr>
        <p:blipFill>
          <a:blip r:embed="rId2" cstate="print"/>
          <a:srcRect/>
          <a:stretch>
            <a:fillRect/>
          </a:stretch>
        </p:blipFill>
        <p:spPr bwMode="auto">
          <a:xfrm>
            <a:off x="3505200" y="5486400"/>
            <a:ext cx="1925326" cy="986782"/>
          </a:xfrm>
          <a:prstGeom prst="rect">
            <a:avLst/>
          </a:prstGeom>
          <a:noFill/>
        </p:spPr>
      </p:pic>
      <p:pic>
        <p:nvPicPr>
          <p:cNvPr id="13314" name="Picture 2" descr="C:\Users\Ivan\Desktop\работа\Информационная работа\Отчетно-выборная конференция 2019\img_3494-28-10-18-11-29.jpg"/>
          <p:cNvPicPr>
            <a:picLocks noChangeAspect="1" noChangeArrowheads="1"/>
          </p:cNvPicPr>
          <p:nvPr/>
        </p:nvPicPr>
        <p:blipFill>
          <a:blip r:embed="rId3" cstate="print"/>
          <a:srcRect/>
          <a:stretch>
            <a:fillRect/>
          </a:stretch>
        </p:blipFill>
        <p:spPr bwMode="auto">
          <a:xfrm>
            <a:off x="1981200" y="-457200"/>
            <a:ext cx="5029200" cy="3771900"/>
          </a:xfrm>
          <a:prstGeom prst="rect">
            <a:avLst/>
          </a:prstGeom>
          <a:noFill/>
        </p:spPr>
      </p:pic>
    </p:spTree>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rot="21420000">
            <a:off x="418387" y="1189936"/>
            <a:ext cx="7660228" cy="1629325"/>
          </a:xfrm>
        </p:spPr>
        <p:txBody>
          <a:bodyPr>
            <a:noAutofit/>
          </a:bodyPr>
          <a:lstStyle/>
          <a:p>
            <a:pPr algn="ctr"/>
            <a:r>
              <a:rPr lang="ru-RU" sz="6000" b="1" u="sng" dirty="0" smtClean="0"/>
              <a:t>Работа с молодежью</a:t>
            </a:r>
            <a:endParaRPr lang="ru-RU" sz="6000" dirty="0"/>
          </a:p>
        </p:txBody>
      </p:sp>
      <p:pic>
        <p:nvPicPr>
          <p:cNvPr id="4" name="Picture 2" descr="C:\Users\Ivan\Desktop\работа\Информационная работа\Отчетно-выборная конференция 2019\лого выбранный1.png"/>
          <p:cNvPicPr>
            <a:picLocks noChangeAspect="1" noChangeArrowheads="1"/>
          </p:cNvPicPr>
          <p:nvPr/>
        </p:nvPicPr>
        <p:blipFill>
          <a:blip r:embed="rId2" cstate="print"/>
          <a:srcRect/>
          <a:stretch>
            <a:fillRect/>
          </a:stretch>
        </p:blipFill>
        <p:spPr bwMode="auto">
          <a:xfrm>
            <a:off x="2514600" y="4572000"/>
            <a:ext cx="2956900" cy="1515492"/>
          </a:xfrm>
          <a:prstGeom prst="rect">
            <a:avLst/>
          </a:prstGeom>
          <a:noFill/>
        </p:spPr>
      </p:pic>
    </p:spTree>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304800"/>
            <a:ext cx="8458200" cy="1151965"/>
          </a:xfrm>
        </p:spPr>
        <p:txBody>
          <a:bodyPr>
            <a:noAutofit/>
          </a:bodyPr>
          <a:lstStyle/>
          <a:p>
            <a:pPr algn="ctr"/>
            <a:r>
              <a:rPr lang="ru-RU" sz="3500" dirty="0" smtClean="0"/>
              <a:t>Важнейшие задачи в деятельности областной организации</a:t>
            </a:r>
          </a:p>
        </p:txBody>
      </p:sp>
      <p:sp>
        <p:nvSpPr>
          <p:cNvPr id="3" name="Содержимое 2"/>
          <p:cNvSpPr>
            <a:spLocks noGrp="1"/>
          </p:cNvSpPr>
          <p:nvPr>
            <p:ph sz="quarter" idx="13"/>
          </p:nvPr>
        </p:nvSpPr>
        <p:spPr>
          <a:xfrm>
            <a:off x="228600" y="1447800"/>
            <a:ext cx="3962400" cy="3733800"/>
          </a:xfrm>
        </p:spPr>
        <p:txBody>
          <a:bodyPr>
            <a:normAutofit/>
          </a:bodyPr>
          <a:lstStyle/>
          <a:p>
            <a:pPr lvl="0" algn="just"/>
            <a:r>
              <a:rPr lang="ru-RU" sz="1300" dirty="0" smtClean="0">
                <a:latin typeface="Times New Roman" pitchFamily="18" charset="0"/>
                <a:cs typeface="Times New Roman" pitchFamily="18" charset="0"/>
              </a:rPr>
              <a:t>реализация молодежной политики  в сфере защиты социально-трудовых прав и интересов работающей и учащейся молодежи;</a:t>
            </a:r>
          </a:p>
          <a:p>
            <a:pPr lvl="0" algn="just"/>
            <a:r>
              <a:rPr lang="ru-RU" sz="1300" dirty="0" smtClean="0">
                <a:latin typeface="Times New Roman" pitchFamily="18" charset="0"/>
                <a:cs typeface="Times New Roman" pitchFamily="18" charset="0"/>
              </a:rPr>
              <a:t>усиление работы с молодёжью, вовлечение её в работу выборных профсоюзных органов всех уровней структуры, включение молодых профсоюзных активистов в кадровый резерв.</a:t>
            </a:r>
          </a:p>
        </p:txBody>
      </p:sp>
      <p:pic>
        <p:nvPicPr>
          <p:cNvPr id="4" name="Picture 2" descr="C:\Users\Ivan\Desktop\работа\Информационная работа\Отчетно-выборная конференция 2019\лого выбранный1.png"/>
          <p:cNvPicPr>
            <a:picLocks noChangeAspect="1" noChangeArrowheads="1"/>
          </p:cNvPicPr>
          <p:nvPr/>
        </p:nvPicPr>
        <p:blipFill>
          <a:blip r:embed="rId2" cstate="print"/>
          <a:srcRect/>
          <a:stretch>
            <a:fillRect/>
          </a:stretch>
        </p:blipFill>
        <p:spPr bwMode="auto">
          <a:xfrm>
            <a:off x="3505200" y="5486400"/>
            <a:ext cx="1925326" cy="986782"/>
          </a:xfrm>
          <a:prstGeom prst="rect">
            <a:avLst/>
          </a:prstGeom>
          <a:noFill/>
        </p:spPr>
      </p:pic>
      <p:pic>
        <p:nvPicPr>
          <p:cNvPr id="15362" name="Picture 2" descr="C:\Users\Ivan\Desktop\работа\фотоотчеты\2019\18-20 апреля 2019 Форму молодежный\Отобранное\IMG_3789.JPG"/>
          <p:cNvPicPr>
            <a:picLocks noChangeAspect="1" noChangeArrowheads="1"/>
          </p:cNvPicPr>
          <p:nvPr/>
        </p:nvPicPr>
        <p:blipFill>
          <a:blip r:embed="rId3" cstate="print"/>
          <a:srcRect/>
          <a:stretch>
            <a:fillRect/>
          </a:stretch>
        </p:blipFill>
        <p:spPr bwMode="auto">
          <a:xfrm>
            <a:off x="4229100" y="1828800"/>
            <a:ext cx="4457700" cy="2971800"/>
          </a:xfrm>
          <a:prstGeom prst="rect">
            <a:avLst/>
          </a:prstGeom>
          <a:noFill/>
        </p:spPr>
      </p:pic>
    </p:spTree>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Содержимое 4"/>
          <p:cNvGraphicFramePr>
            <a:graphicFrameLocks noGrp="1"/>
          </p:cNvGraphicFramePr>
          <p:nvPr>
            <p:ph sz="quarter" idx="13"/>
          </p:nvPr>
        </p:nvGraphicFramePr>
        <p:xfrm>
          <a:off x="304800" y="381000"/>
          <a:ext cx="8229600" cy="4918075"/>
        </p:xfrm>
        <a:graphic>
          <a:graphicData uri="http://schemas.openxmlformats.org/drawingml/2006/chart">
            <c:chart xmlns:c="http://schemas.openxmlformats.org/drawingml/2006/chart" xmlns:r="http://schemas.openxmlformats.org/officeDocument/2006/relationships" r:id="rId2"/>
          </a:graphicData>
        </a:graphic>
      </p:graphicFrame>
      <p:pic>
        <p:nvPicPr>
          <p:cNvPr id="4" name="Picture 2" descr="C:\Users\Ivan\Desktop\работа\Информационная работа\Отчетно-выборная конференция 2019\лого выбранный1.png"/>
          <p:cNvPicPr>
            <a:picLocks noChangeAspect="1" noChangeArrowheads="1"/>
          </p:cNvPicPr>
          <p:nvPr/>
        </p:nvPicPr>
        <p:blipFill>
          <a:blip r:embed="rId3" cstate="print"/>
          <a:srcRect/>
          <a:stretch>
            <a:fillRect/>
          </a:stretch>
        </p:blipFill>
        <p:spPr bwMode="auto">
          <a:xfrm>
            <a:off x="3505200" y="5486400"/>
            <a:ext cx="1925326" cy="986782"/>
          </a:xfrm>
          <a:prstGeom prst="rect">
            <a:avLst/>
          </a:prstGeom>
          <a:noFill/>
        </p:spPr>
      </p:pic>
    </p:spTree>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28600"/>
            <a:ext cx="7797662" cy="1151965"/>
          </a:xfrm>
        </p:spPr>
        <p:txBody>
          <a:bodyPr>
            <a:noAutofit/>
          </a:bodyPr>
          <a:lstStyle/>
          <a:p>
            <a:pPr algn="ctr"/>
            <a:r>
              <a:rPr lang="ru-RU" sz="3500" dirty="0" smtClean="0"/>
              <a:t>Количество молодых председателей первичных организаций профсоюза</a:t>
            </a:r>
            <a:endParaRPr lang="ru-RU" sz="3500" dirty="0"/>
          </a:p>
        </p:txBody>
      </p:sp>
      <p:graphicFrame>
        <p:nvGraphicFramePr>
          <p:cNvPr id="5" name="Содержимое 4"/>
          <p:cNvGraphicFramePr>
            <a:graphicFrameLocks noGrp="1"/>
          </p:cNvGraphicFramePr>
          <p:nvPr>
            <p:ph sz="quarter" idx="13"/>
          </p:nvPr>
        </p:nvGraphicFramePr>
        <p:xfrm>
          <a:off x="514350" y="1600200"/>
          <a:ext cx="8172450" cy="3775075"/>
        </p:xfrm>
        <a:graphic>
          <a:graphicData uri="http://schemas.openxmlformats.org/drawingml/2006/chart">
            <c:chart xmlns:c="http://schemas.openxmlformats.org/drawingml/2006/chart" xmlns:r="http://schemas.openxmlformats.org/officeDocument/2006/relationships" r:id="rId2"/>
          </a:graphicData>
        </a:graphic>
      </p:graphicFrame>
      <p:pic>
        <p:nvPicPr>
          <p:cNvPr id="4" name="Picture 2" descr="C:\Users\Ivan\Desktop\работа\Информационная работа\Отчетно-выборная конференция 2019\лого выбранный1.png"/>
          <p:cNvPicPr>
            <a:picLocks noChangeAspect="1" noChangeArrowheads="1"/>
          </p:cNvPicPr>
          <p:nvPr/>
        </p:nvPicPr>
        <p:blipFill>
          <a:blip r:embed="rId3" cstate="print"/>
          <a:srcRect/>
          <a:stretch>
            <a:fillRect/>
          </a:stretch>
        </p:blipFill>
        <p:spPr bwMode="auto">
          <a:xfrm>
            <a:off x="3505200" y="5486400"/>
            <a:ext cx="1925326" cy="986782"/>
          </a:xfrm>
          <a:prstGeom prst="rect">
            <a:avLst/>
          </a:prstGeom>
          <a:noFill/>
        </p:spPr>
      </p:pic>
    </p:spTree>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Содержимое 4"/>
          <p:cNvGraphicFramePr>
            <a:graphicFrameLocks noGrp="1"/>
          </p:cNvGraphicFramePr>
          <p:nvPr>
            <p:ph sz="quarter" idx="13"/>
          </p:nvPr>
        </p:nvGraphicFramePr>
        <p:xfrm>
          <a:off x="228600" y="381000"/>
          <a:ext cx="8382000" cy="3276600"/>
        </p:xfrm>
        <a:graphic>
          <a:graphicData uri="http://schemas.openxmlformats.org/drawingml/2006/chart">
            <c:chart xmlns:c="http://schemas.openxmlformats.org/drawingml/2006/chart" xmlns:r="http://schemas.openxmlformats.org/officeDocument/2006/relationships" r:id="rId2"/>
          </a:graphicData>
        </a:graphic>
      </p:graphicFrame>
      <p:pic>
        <p:nvPicPr>
          <p:cNvPr id="4" name="Picture 2" descr="C:\Users\Ivan\Desktop\работа\Информационная работа\Отчетно-выборная конференция 2019\лого выбранный1.png"/>
          <p:cNvPicPr>
            <a:picLocks noChangeAspect="1" noChangeArrowheads="1"/>
          </p:cNvPicPr>
          <p:nvPr/>
        </p:nvPicPr>
        <p:blipFill>
          <a:blip r:embed="rId3" cstate="print"/>
          <a:srcRect/>
          <a:stretch>
            <a:fillRect/>
          </a:stretch>
        </p:blipFill>
        <p:spPr bwMode="auto">
          <a:xfrm>
            <a:off x="3505200" y="5486400"/>
            <a:ext cx="1925326" cy="986782"/>
          </a:xfrm>
          <a:prstGeom prst="rect">
            <a:avLst/>
          </a:prstGeom>
          <a:noFill/>
        </p:spPr>
      </p:pic>
      <p:sp>
        <p:nvSpPr>
          <p:cNvPr id="7" name="Содержимое 2"/>
          <p:cNvSpPr txBox="1">
            <a:spLocks/>
          </p:cNvSpPr>
          <p:nvPr/>
        </p:nvSpPr>
        <p:spPr>
          <a:xfrm>
            <a:off x="0" y="4419600"/>
            <a:ext cx="8763000" cy="533400"/>
          </a:xfrm>
          <a:prstGeom prst="rect">
            <a:avLst/>
          </a:prstGeom>
        </p:spPr>
        <p:txBody>
          <a:bodyPr vert="horz" lIns="91440" tIns="45720" rIns="91440" bIns="45720" rtlCol="0" anchor="ctr">
            <a:noAutofit/>
          </a:bodyPr>
          <a:lstStyle/>
          <a:p>
            <a:pPr marL="228600" lvl="0" indent="-228600" algn="ctr">
              <a:lnSpc>
                <a:spcPct val="120000"/>
              </a:lnSpc>
              <a:spcBef>
                <a:spcPts val="1000"/>
              </a:spcBef>
              <a:buClr>
                <a:schemeClr val="accent1"/>
              </a:buClr>
              <a:buSzPct val="160000"/>
              <a:buFont typeface="Arial" panose="020B0604020202020204" pitchFamily="34" charset="0"/>
              <a:buChar char="•"/>
            </a:pPr>
            <a:r>
              <a:rPr lang="ru-RU" sz="1600" b="1" cap="all" dirty="0" smtClean="0">
                <a:latin typeface="Times New Roman" pitchFamily="18" charset="0"/>
                <a:cs typeface="Times New Roman" pitchFamily="18" charset="0"/>
              </a:rPr>
              <a:t>Уровень профсоюзного членства среди студентов составил 98,9%. </a:t>
            </a:r>
          </a:p>
        </p:txBody>
      </p:sp>
    </p:spTree>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62000" y="228600"/>
            <a:ext cx="7797662" cy="1151965"/>
          </a:xfrm>
        </p:spPr>
        <p:txBody>
          <a:bodyPr/>
          <a:lstStyle/>
          <a:p>
            <a:r>
              <a:rPr lang="ru-RU" dirty="0" smtClean="0"/>
              <a:t>День профсоюза СГМУ</a:t>
            </a:r>
            <a:endParaRPr lang="ru-RU" dirty="0"/>
          </a:p>
        </p:txBody>
      </p:sp>
      <p:pic>
        <p:nvPicPr>
          <p:cNvPr id="5" name="Picture 2" descr="C:\Users\Ivan\Desktop\работа\Информационная работа\Отчетно-выборная конференция 2019\лого выбранный1.png"/>
          <p:cNvPicPr>
            <a:picLocks noChangeAspect="1" noChangeArrowheads="1"/>
          </p:cNvPicPr>
          <p:nvPr/>
        </p:nvPicPr>
        <p:blipFill>
          <a:blip r:embed="rId2" cstate="print"/>
          <a:srcRect/>
          <a:stretch>
            <a:fillRect/>
          </a:stretch>
        </p:blipFill>
        <p:spPr bwMode="auto">
          <a:xfrm>
            <a:off x="3505200" y="5486400"/>
            <a:ext cx="1925326" cy="986782"/>
          </a:xfrm>
          <a:prstGeom prst="rect">
            <a:avLst/>
          </a:prstGeom>
          <a:noFill/>
        </p:spPr>
      </p:pic>
      <p:pic>
        <p:nvPicPr>
          <p:cNvPr id="7170" name="Picture 2" descr="C:\Users\Ivan\Desktop\работа\Информационная работа\Отчетно-выборная конференция 2019\IMG_7656.JPG"/>
          <p:cNvPicPr>
            <a:picLocks noChangeAspect="1" noChangeArrowheads="1"/>
          </p:cNvPicPr>
          <p:nvPr/>
        </p:nvPicPr>
        <p:blipFill>
          <a:blip r:embed="rId3" cstate="print"/>
          <a:srcRect/>
          <a:stretch>
            <a:fillRect/>
          </a:stretch>
        </p:blipFill>
        <p:spPr bwMode="auto">
          <a:xfrm>
            <a:off x="1143000" y="1219200"/>
            <a:ext cx="6400800" cy="4267200"/>
          </a:xfrm>
          <a:prstGeom prst="rect">
            <a:avLst/>
          </a:prstGeom>
          <a:noFill/>
        </p:spPr>
      </p:pic>
    </p:spTree>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quarter" idx="13"/>
          </p:nvPr>
        </p:nvSpPr>
        <p:spPr>
          <a:xfrm>
            <a:off x="1219200" y="228600"/>
            <a:ext cx="6705600" cy="1524000"/>
          </a:xfrm>
        </p:spPr>
        <p:txBody>
          <a:bodyPr>
            <a:normAutofit/>
          </a:bodyPr>
          <a:lstStyle/>
          <a:p>
            <a:pPr algn="ctr">
              <a:buNone/>
            </a:pPr>
            <a:r>
              <a:rPr lang="ru-RU" sz="1600" b="1" dirty="0" smtClean="0">
                <a:latin typeface="Times New Roman" pitchFamily="18" charset="0"/>
                <a:cs typeface="Times New Roman" pitchFamily="18" charset="0"/>
              </a:rPr>
              <a:t>проведено 2 молодежных форума по темам:</a:t>
            </a:r>
          </a:p>
          <a:p>
            <a:r>
              <a:rPr lang="ru-RU" sz="1600" dirty="0" smtClean="0">
                <a:latin typeface="Times New Roman" pitchFamily="18" charset="0"/>
                <a:cs typeface="Times New Roman" pitchFamily="18" charset="0"/>
              </a:rPr>
              <a:t>«Активная молодежь - сильный Профсоюз!» </a:t>
            </a:r>
          </a:p>
          <a:p>
            <a:r>
              <a:rPr lang="ru-RU" sz="1600" dirty="0" smtClean="0">
                <a:latin typeface="Times New Roman" pitchFamily="18" charset="0"/>
                <a:cs typeface="Times New Roman" pitchFamily="18" charset="0"/>
              </a:rPr>
              <a:t>«Профсоюз - Новое поколение»</a:t>
            </a:r>
          </a:p>
        </p:txBody>
      </p:sp>
      <p:pic>
        <p:nvPicPr>
          <p:cNvPr id="16387" name="Picture 3" descr="C:\Users\Ivan\Desktop\работа\Информационная работа\Отчетно-выборная конференция 2019\wzIQORe-dJI.jpg"/>
          <p:cNvPicPr>
            <a:picLocks noChangeAspect="1" noChangeArrowheads="1"/>
          </p:cNvPicPr>
          <p:nvPr/>
        </p:nvPicPr>
        <p:blipFill>
          <a:blip r:embed="rId2" cstate="print"/>
          <a:srcRect/>
          <a:stretch>
            <a:fillRect/>
          </a:stretch>
        </p:blipFill>
        <p:spPr bwMode="auto">
          <a:xfrm>
            <a:off x="0" y="2279618"/>
            <a:ext cx="8768383" cy="3167636"/>
          </a:xfrm>
          <a:prstGeom prst="rect">
            <a:avLst/>
          </a:prstGeom>
          <a:noFill/>
        </p:spPr>
      </p:pic>
      <p:pic>
        <p:nvPicPr>
          <p:cNvPr id="6" name="Picture 2" descr="C:\Users\Ivan\Desktop\работа\Информационная работа\Отчетно-выборная конференция 2019\лого выбранный1.png"/>
          <p:cNvPicPr>
            <a:picLocks noChangeAspect="1" noChangeArrowheads="1"/>
          </p:cNvPicPr>
          <p:nvPr/>
        </p:nvPicPr>
        <p:blipFill>
          <a:blip r:embed="rId3" cstate="print"/>
          <a:srcRect/>
          <a:stretch>
            <a:fillRect/>
          </a:stretch>
        </p:blipFill>
        <p:spPr bwMode="auto">
          <a:xfrm>
            <a:off x="3505200" y="5486400"/>
            <a:ext cx="1925326" cy="986782"/>
          </a:xfrm>
          <a:prstGeom prst="rect">
            <a:avLst/>
          </a:prstGeom>
          <a:noFill/>
        </p:spPr>
      </p:pic>
    </p:spTree>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 y="228600"/>
            <a:ext cx="8458200" cy="1151965"/>
          </a:xfrm>
        </p:spPr>
        <p:txBody>
          <a:bodyPr>
            <a:noAutofit/>
          </a:bodyPr>
          <a:lstStyle/>
          <a:p>
            <a:pPr algn="ctr"/>
            <a:r>
              <a:rPr lang="ru-RU" sz="2900" dirty="0" smtClean="0"/>
              <a:t>молодежный конкурс «Профсоюзный лидер года» для учащихся средних учебных заведений. </a:t>
            </a:r>
            <a:endParaRPr lang="ru-RU" sz="2900" dirty="0"/>
          </a:p>
        </p:txBody>
      </p:sp>
      <p:pic>
        <p:nvPicPr>
          <p:cNvPr id="3" name="Picture 2" descr="C:\Users\Ivan\Desktop\работа\Информационная работа\Отчетно-выборная конференция 2019\лого выбранный1.png"/>
          <p:cNvPicPr>
            <a:picLocks noChangeAspect="1" noChangeArrowheads="1"/>
          </p:cNvPicPr>
          <p:nvPr/>
        </p:nvPicPr>
        <p:blipFill>
          <a:blip r:embed="rId2" cstate="print"/>
          <a:srcRect/>
          <a:stretch>
            <a:fillRect/>
          </a:stretch>
        </p:blipFill>
        <p:spPr bwMode="auto">
          <a:xfrm>
            <a:off x="3505200" y="5486400"/>
            <a:ext cx="1925326" cy="986782"/>
          </a:xfrm>
          <a:prstGeom prst="rect">
            <a:avLst/>
          </a:prstGeom>
          <a:noFill/>
        </p:spPr>
      </p:pic>
      <p:pic>
        <p:nvPicPr>
          <p:cNvPr id="17411" name="Picture 3" descr="C:\Users\Ivan\Desktop\работа\Информационная работа\Отчетно-выборная конференция 2019\IMG_6062.JPG"/>
          <p:cNvPicPr>
            <a:picLocks noChangeAspect="1" noChangeArrowheads="1"/>
          </p:cNvPicPr>
          <p:nvPr/>
        </p:nvPicPr>
        <p:blipFill>
          <a:blip r:embed="rId3" cstate="print"/>
          <a:srcRect/>
          <a:stretch>
            <a:fillRect/>
          </a:stretch>
        </p:blipFill>
        <p:spPr bwMode="auto">
          <a:xfrm>
            <a:off x="0" y="1524000"/>
            <a:ext cx="8763000" cy="3451046"/>
          </a:xfrm>
          <a:prstGeom prst="rect">
            <a:avLst/>
          </a:prstGeom>
          <a:noFill/>
        </p:spPr>
      </p:pic>
    </p:spTree>
  </p:cSld>
  <p:clrMapOvr>
    <a:masterClrMapping/>
  </p:clrMapOvr>
  <p:transition spd="med">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 y="228600"/>
            <a:ext cx="8458200" cy="1151965"/>
          </a:xfrm>
        </p:spPr>
        <p:txBody>
          <a:bodyPr>
            <a:noAutofit/>
          </a:bodyPr>
          <a:lstStyle/>
          <a:p>
            <a:pPr algn="ctr"/>
            <a:r>
              <a:rPr lang="ru-RU" sz="2500" dirty="0" smtClean="0"/>
              <a:t>разработана программа по привлечению выпускников учреждений среднего профессионального образования для работы в сельской местности</a:t>
            </a:r>
            <a:endParaRPr lang="ru-RU" sz="2500" dirty="0"/>
          </a:p>
        </p:txBody>
      </p:sp>
      <p:pic>
        <p:nvPicPr>
          <p:cNvPr id="3" name="Picture 2" descr="C:\Users\Ivan\Desktop\работа\Информационная работа\Отчетно-выборная конференция 2019\лого выбранный1.png"/>
          <p:cNvPicPr>
            <a:picLocks noChangeAspect="1" noChangeArrowheads="1"/>
          </p:cNvPicPr>
          <p:nvPr/>
        </p:nvPicPr>
        <p:blipFill>
          <a:blip r:embed="rId2" cstate="print"/>
          <a:srcRect/>
          <a:stretch>
            <a:fillRect/>
          </a:stretch>
        </p:blipFill>
        <p:spPr bwMode="auto">
          <a:xfrm>
            <a:off x="3505200" y="5486400"/>
            <a:ext cx="1925326" cy="986782"/>
          </a:xfrm>
          <a:prstGeom prst="rect">
            <a:avLst/>
          </a:prstGeom>
          <a:noFill/>
        </p:spPr>
      </p:pic>
      <p:pic>
        <p:nvPicPr>
          <p:cNvPr id="18435" name="Picture 3" descr="C:\Users\Ivan\Desktop\работа\Информационная работа\Отчетно-выборная конференция 2019\uploads3_4.png"/>
          <p:cNvPicPr>
            <a:picLocks noChangeAspect="1" noChangeArrowheads="1"/>
          </p:cNvPicPr>
          <p:nvPr/>
        </p:nvPicPr>
        <p:blipFill>
          <a:blip r:embed="rId3" cstate="print"/>
          <a:srcRect/>
          <a:stretch>
            <a:fillRect/>
          </a:stretch>
        </p:blipFill>
        <p:spPr bwMode="auto">
          <a:xfrm>
            <a:off x="990600" y="1447800"/>
            <a:ext cx="6858000" cy="3859132"/>
          </a:xfrm>
          <a:prstGeom prst="rect">
            <a:avLst/>
          </a:prstGeom>
          <a:noFill/>
        </p:spPr>
      </p:pic>
    </p:spTree>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3400" y="228600"/>
            <a:ext cx="7797662" cy="1151965"/>
          </a:xfrm>
        </p:spPr>
        <p:txBody>
          <a:bodyPr>
            <a:normAutofit/>
          </a:bodyPr>
          <a:lstStyle/>
          <a:p>
            <a:pPr algn="ctr"/>
            <a:r>
              <a:rPr lang="ru-RU" sz="4400" dirty="0" smtClean="0"/>
              <a:t>Задачи здравоохранения:</a:t>
            </a:r>
            <a:endParaRPr lang="ru-RU" sz="4400" dirty="0"/>
          </a:p>
        </p:txBody>
      </p:sp>
      <p:sp>
        <p:nvSpPr>
          <p:cNvPr id="3" name="Содержимое 2"/>
          <p:cNvSpPr>
            <a:spLocks noGrp="1"/>
          </p:cNvSpPr>
          <p:nvPr>
            <p:ph sz="quarter" idx="13"/>
          </p:nvPr>
        </p:nvSpPr>
        <p:spPr>
          <a:xfrm>
            <a:off x="234762" y="1143000"/>
            <a:ext cx="5404038" cy="4231585"/>
          </a:xfrm>
        </p:spPr>
        <p:txBody>
          <a:bodyPr>
            <a:normAutofit fontScale="85000" lnSpcReduction="10000"/>
          </a:bodyPr>
          <a:lstStyle/>
          <a:p>
            <a:pPr algn="just"/>
            <a:r>
              <a:rPr lang="ru-RU" sz="1800" dirty="0" smtClean="0">
                <a:latin typeface="Times New Roman" pitchFamily="18" charset="0"/>
                <a:cs typeface="Times New Roman" pitchFamily="18" charset="0"/>
              </a:rPr>
              <a:t>решение вопросов доступности и качества оказания медицинской помощи, повышения эффективности здравоохранения, совершенствования системы оплаты труда;</a:t>
            </a:r>
          </a:p>
          <a:p>
            <a:pPr algn="just"/>
            <a:r>
              <a:rPr lang="ru-RU" sz="1800" dirty="0" smtClean="0">
                <a:latin typeface="Times New Roman" pitchFamily="18" charset="0"/>
                <a:cs typeface="Times New Roman" pitchFamily="18" charset="0"/>
              </a:rPr>
              <a:t>формирование условий, позволяющих медицинским работникам получать конкурентный уровень заработной платы,</a:t>
            </a:r>
          </a:p>
          <a:p>
            <a:pPr algn="just"/>
            <a:r>
              <a:rPr lang="ru-RU" sz="1800" dirty="0" smtClean="0">
                <a:latin typeface="Times New Roman" pitchFamily="18" charset="0"/>
                <a:cs typeface="Times New Roman" pitchFamily="18" charset="0"/>
              </a:rPr>
              <a:t>формирование единой государственной политики сохранения здоровья населения </a:t>
            </a:r>
          </a:p>
          <a:p>
            <a:pPr algn="just"/>
            <a:r>
              <a:rPr lang="ru-RU" sz="1800" dirty="0" smtClean="0">
                <a:latin typeface="Times New Roman" pitchFamily="18" charset="0"/>
                <a:cs typeface="Times New Roman" pitchFamily="18" charset="0"/>
              </a:rPr>
              <a:t>Обеспечение здравоохранения высококвалифицированными кадрами</a:t>
            </a:r>
          </a:p>
          <a:p>
            <a:pPr algn="just"/>
            <a:r>
              <a:rPr lang="ru-RU" sz="1800" dirty="0" smtClean="0">
                <a:latin typeface="Times New Roman" pitchFamily="18" charset="0"/>
                <a:cs typeface="Times New Roman" pitchFamily="18" charset="0"/>
              </a:rPr>
              <a:t>  ликвидация кадрового дефицита в первичном звене здравоохранения.</a:t>
            </a:r>
          </a:p>
        </p:txBody>
      </p:sp>
      <p:pic>
        <p:nvPicPr>
          <p:cNvPr id="4" name="Picture 2" descr="C:\Users\Ivan\Desktop\работа\Информационная работа\Отчетно-выборная конференция 2019\лого выбранный1.png"/>
          <p:cNvPicPr>
            <a:picLocks noChangeAspect="1" noChangeArrowheads="1"/>
          </p:cNvPicPr>
          <p:nvPr/>
        </p:nvPicPr>
        <p:blipFill>
          <a:blip r:embed="rId2" cstate="print"/>
          <a:srcRect/>
          <a:stretch>
            <a:fillRect/>
          </a:stretch>
        </p:blipFill>
        <p:spPr bwMode="auto">
          <a:xfrm>
            <a:off x="3505200" y="5486400"/>
            <a:ext cx="1925326" cy="986782"/>
          </a:xfrm>
          <a:prstGeom prst="rect">
            <a:avLst/>
          </a:prstGeom>
          <a:noFill/>
        </p:spPr>
      </p:pic>
      <p:pic>
        <p:nvPicPr>
          <p:cNvPr id="5" name="Содержимое 3" descr="2.jpg"/>
          <p:cNvPicPr>
            <a:picLocks noChangeAspect="1"/>
          </p:cNvPicPr>
          <p:nvPr/>
        </p:nvPicPr>
        <p:blipFill>
          <a:blip r:embed="rId3" cstate="print"/>
          <a:stretch>
            <a:fillRect/>
          </a:stretch>
        </p:blipFill>
        <p:spPr>
          <a:xfrm>
            <a:off x="5715000" y="2438400"/>
            <a:ext cx="2910285" cy="1698879"/>
          </a:xfrm>
          <a:prstGeom prst="rect">
            <a:avLst/>
          </a:prstGeom>
        </p:spPr>
      </p:pic>
    </p:spTree>
  </p:cSld>
  <p:clrMapOvr>
    <a:masterClrMapping/>
  </p:clrMapOvr>
  <p:transition spd="med">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 y="228600"/>
            <a:ext cx="8458200" cy="1151965"/>
          </a:xfrm>
        </p:spPr>
        <p:txBody>
          <a:bodyPr>
            <a:noAutofit/>
          </a:bodyPr>
          <a:lstStyle/>
          <a:p>
            <a:pPr algn="ctr"/>
            <a:r>
              <a:rPr lang="ru-RU" sz="2500" dirty="0" smtClean="0"/>
              <a:t>разработана программа по привлечению выпускников учреждений среднего профессионального образования для работы в сельской местности</a:t>
            </a:r>
            <a:endParaRPr lang="ru-RU" sz="2500" dirty="0"/>
          </a:p>
        </p:txBody>
      </p:sp>
      <p:pic>
        <p:nvPicPr>
          <p:cNvPr id="3" name="Picture 2" descr="C:\Users\Ivan\Desktop\работа\Информационная работа\Отчетно-выборная конференция 2019\лого выбранный1.png"/>
          <p:cNvPicPr>
            <a:picLocks noChangeAspect="1" noChangeArrowheads="1"/>
          </p:cNvPicPr>
          <p:nvPr/>
        </p:nvPicPr>
        <p:blipFill>
          <a:blip r:embed="rId2" cstate="print"/>
          <a:srcRect/>
          <a:stretch>
            <a:fillRect/>
          </a:stretch>
        </p:blipFill>
        <p:spPr bwMode="auto">
          <a:xfrm>
            <a:off x="3505200" y="5486400"/>
            <a:ext cx="1925326" cy="986782"/>
          </a:xfrm>
          <a:prstGeom prst="rect">
            <a:avLst/>
          </a:prstGeom>
          <a:noFill/>
        </p:spPr>
      </p:pic>
      <p:pic>
        <p:nvPicPr>
          <p:cNvPr id="19458" name="Picture 2" descr="C:\Users\Ivan\Desktop\работа\Информационная работа\Отчетно-выборная конференция 2019\IMG_0466.JPG"/>
          <p:cNvPicPr>
            <a:picLocks noChangeAspect="1" noChangeArrowheads="1"/>
          </p:cNvPicPr>
          <p:nvPr/>
        </p:nvPicPr>
        <p:blipFill>
          <a:blip r:embed="rId3" cstate="print"/>
          <a:srcRect/>
          <a:stretch>
            <a:fillRect/>
          </a:stretch>
        </p:blipFill>
        <p:spPr bwMode="auto">
          <a:xfrm>
            <a:off x="1371600" y="1295400"/>
            <a:ext cx="6172200" cy="4114800"/>
          </a:xfrm>
          <a:prstGeom prst="rect">
            <a:avLst/>
          </a:prstGeom>
          <a:noFill/>
        </p:spPr>
      </p:pic>
    </p:spTree>
  </p:cSld>
  <p:clrMapOvr>
    <a:masterClrMapping/>
  </p:clrMapOvr>
  <p:transition spd="med">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 y="228600"/>
            <a:ext cx="8458200" cy="1151965"/>
          </a:xfrm>
        </p:spPr>
        <p:txBody>
          <a:bodyPr>
            <a:noAutofit/>
          </a:bodyPr>
          <a:lstStyle/>
          <a:p>
            <a:pPr algn="ctr"/>
            <a:r>
              <a:rPr lang="ru-RU" sz="2500" dirty="0" smtClean="0"/>
              <a:t>разработана программа по привлечению выпускников учреждений среднего профессионального образования для работы в сельской местности</a:t>
            </a:r>
            <a:endParaRPr lang="ru-RU" sz="2500" dirty="0"/>
          </a:p>
        </p:txBody>
      </p:sp>
      <p:pic>
        <p:nvPicPr>
          <p:cNvPr id="3" name="Picture 2" descr="C:\Users\Ivan\Desktop\работа\Информационная работа\Отчетно-выборная конференция 2019\лого выбранный1.png"/>
          <p:cNvPicPr>
            <a:picLocks noChangeAspect="1" noChangeArrowheads="1"/>
          </p:cNvPicPr>
          <p:nvPr/>
        </p:nvPicPr>
        <p:blipFill>
          <a:blip r:embed="rId2" cstate="print"/>
          <a:srcRect/>
          <a:stretch>
            <a:fillRect/>
          </a:stretch>
        </p:blipFill>
        <p:spPr bwMode="auto">
          <a:xfrm>
            <a:off x="3505200" y="5486400"/>
            <a:ext cx="1925326" cy="986782"/>
          </a:xfrm>
          <a:prstGeom prst="rect">
            <a:avLst/>
          </a:prstGeom>
          <a:noFill/>
        </p:spPr>
      </p:pic>
      <p:sp>
        <p:nvSpPr>
          <p:cNvPr id="5" name="Прямоугольник 4"/>
          <p:cNvSpPr/>
          <p:nvPr/>
        </p:nvSpPr>
        <p:spPr>
          <a:xfrm>
            <a:off x="304800" y="4800600"/>
            <a:ext cx="8458200" cy="646331"/>
          </a:xfrm>
          <a:prstGeom prst="rect">
            <a:avLst/>
          </a:prstGeom>
        </p:spPr>
        <p:txBody>
          <a:bodyPr wrap="square">
            <a:spAutoFit/>
          </a:bodyPr>
          <a:lstStyle/>
          <a:p>
            <a:pPr algn="ctr"/>
            <a:r>
              <a:rPr lang="ru-RU" b="1" cap="all" dirty="0" smtClean="0">
                <a:latin typeface="Times New Roman" pitchFamily="18" charset="0"/>
                <a:cs typeface="Times New Roman" pitchFamily="18" charset="0"/>
              </a:rPr>
              <a:t>первичные организации - получили 26 активных и преданных членов Профсоюза</a:t>
            </a:r>
          </a:p>
        </p:txBody>
      </p:sp>
      <p:pic>
        <p:nvPicPr>
          <p:cNvPr id="20483" name="Picture 3" descr="C:\Users\Ivan\Desktop\работа\Информационная работа\Отчетно-выборная конференция 2019\IMG_0901.JPG"/>
          <p:cNvPicPr>
            <a:picLocks noChangeAspect="1" noChangeArrowheads="1"/>
          </p:cNvPicPr>
          <p:nvPr/>
        </p:nvPicPr>
        <p:blipFill>
          <a:blip r:embed="rId3" cstate="print"/>
          <a:srcRect/>
          <a:stretch>
            <a:fillRect/>
          </a:stretch>
        </p:blipFill>
        <p:spPr bwMode="auto">
          <a:xfrm>
            <a:off x="228600" y="1371600"/>
            <a:ext cx="8382000" cy="3404227"/>
          </a:xfrm>
          <a:prstGeom prst="rect">
            <a:avLst/>
          </a:prstGeom>
          <a:noFill/>
        </p:spPr>
      </p:pic>
    </p:spTree>
  </p:cSld>
  <p:clrMapOvr>
    <a:masterClrMapping/>
  </p:clrMapOvr>
  <p:transition spd="med">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 y="228600"/>
            <a:ext cx="8458200" cy="1151965"/>
          </a:xfrm>
        </p:spPr>
        <p:txBody>
          <a:bodyPr>
            <a:noAutofit/>
          </a:bodyPr>
          <a:lstStyle/>
          <a:p>
            <a:pPr algn="ctr"/>
            <a:r>
              <a:rPr lang="ru-RU" sz="2500" dirty="0" smtClean="0"/>
              <a:t>разработана программа по привлечению выпускников учреждений среднего профессионального образования для работы в сельской местности</a:t>
            </a:r>
            <a:endParaRPr lang="ru-RU" sz="2500" dirty="0"/>
          </a:p>
        </p:txBody>
      </p:sp>
      <p:pic>
        <p:nvPicPr>
          <p:cNvPr id="3" name="Picture 2" descr="C:\Users\Ivan\Desktop\работа\Информационная работа\Отчетно-выборная конференция 2019\лого выбранный1.png"/>
          <p:cNvPicPr>
            <a:picLocks noChangeAspect="1" noChangeArrowheads="1"/>
          </p:cNvPicPr>
          <p:nvPr/>
        </p:nvPicPr>
        <p:blipFill>
          <a:blip r:embed="rId2" cstate="print"/>
          <a:srcRect/>
          <a:stretch>
            <a:fillRect/>
          </a:stretch>
        </p:blipFill>
        <p:spPr bwMode="auto">
          <a:xfrm>
            <a:off x="3505200" y="5486400"/>
            <a:ext cx="1925326" cy="986782"/>
          </a:xfrm>
          <a:prstGeom prst="rect">
            <a:avLst/>
          </a:prstGeom>
          <a:noFill/>
        </p:spPr>
      </p:pic>
      <p:sp>
        <p:nvSpPr>
          <p:cNvPr id="5" name="Прямоугольник 4"/>
          <p:cNvSpPr/>
          <p:nvPr/>
        </p:nvSpPr>
        <p:spPr>
          <a:xfrm>
            <a:off x="4800600" y="1981200"/>
            <a:ext cx="3733800" cy="2862322"/>
          </a:xfrm>
          <a:prstGeom prst="rect">
            <a:avLst/>
          </a:prstGeom>
        </p:spPr>
        <p:txBody>
          <a:bodyPr wrap="square">
            <a:spAutoFit/>
          </a:bodyPr>
          <a:lstStyle/>
          <a:p>
            <a:pPr algn="ctr"/>
            <a:r>
              <a:rPr lang="ru-RU" sz="2000" cap="all" dirty="0" smtClean="0">
                <a:latin typeface="Times New Roman" pitchFamily="18" charset="0"/>
                <a:cs typeface="Times New Roman" pitchFamily="18" charset="0"/>
              </a:rPr>
              <a:t>проект был отмечен </a:t>
            </a:r>
            <a:r>
              <a:rPr lang="ru-RU" sz="2000" b="1" cap="all" dirty="0" smtClean="0">
                <a:latin typeface="Times New Roman" pitchFamily="18" charset="0"/>
                <a:cs typeface="Times New Roman" pitchFamily="18" charset="0"/>
              </a:rPr>
              <a:t>Почетной грамотой </a:t>
            </a:r>
            <a:r>
              <a:rPr lang="ru-RU" sz="2000" cap="all" dirty="0" smtClean="0">
                <a:latin typeface="Times New Roman" pitchFamily="18" charset="0"/>
                <a:cs typeface="Times New Roman" pitchFamily="18" charset="0"/>
              </a:rPr>
              <a:t>профсоюзной газеты «Солидарность», учредившей ежегодную профсоюзную премию </a:t>
            </a:r>
            <a:r>
              <a:rPr lang="ru-RU" sz="2000" b="1" cap="all" dirty="0" smtClean="0">
                <a:latin typeface="Times New Roman" pitchFamily="18" charset="0"/>
                <a:cs typeface="Times New Roman" pitchFamily="18" charset="0"/>
              </a:rPr>
              <a:t>«Профсоюзный Авангард» </a:t>
            </a:r>
            <a:r>
              <a:rPr lang="ru-RU" sz="2000" cap="all" dirty="0" smtClean="0">
                <a:latin typeface="Times New Roman" pitchFamily="18" charset="0"/>
                <a:cs typeface="Times New Roman" pitchFamily="18" charset="0"/>
              </a:rPr>
              <a:t>в номинации </a:t>
            </a:r>
            <a:r>
              <a:rPr lang="ru-RU" sz="2000" b="1" cap="all" dirty="0" smtClean="0">
                <a:latin typeface="Times New Roman" pitchFamily="18" charset="0"/>
                <a:cs typeface="Times New Roman" pitchFamily="18" charset="0"/>
              </a:rPr>
              <a:t>«Акция»</a:t>
            </a:r>
          </a:p>
        </p:txBody>
      </p:sp>
      <p:pic>
        <p:nvPicPr>
          <p:cNvPr id="21507" name="Picture 3" descr="C:\Users\Ivan\Desktop\работа\Информационная работа\Отчетно-выборная конференция 2019\001.jpg"/>
          <p:cNvPicPr>
            <a:picLocks noChangeAspect="1" noChangeArrowheads="1"/>
          </p:cNvPicPr>
          <p:nvPr/>
        </p:nvPicPr>
        <p:blipFill>
          <a:blip r:embed="rId3" cstate="print"/>
          <a:srcRect/>
          <a:stretch>
            <a:fillRect/>
          </a:stretch>
        </p:blipFill>
        <p:spPr bwMode="auto">
          <a:xfrm>
            <a:off x="228600" y="1524000"/>
            <a:ext cx="4376424" cy="3733800"/>
          </a:xfrm>
          <a:prstGeom prst="rect">
            <a:avLst/>
          </a:prstGeom>
          <a:noFill/>
        </p:spPr>
      </p:pic>
    </p:spTree>
  </p:cSld>
  <p:clrMapOvr>
    <a:masterClrMapping/>
  </p:clrMapOvr>
  <p:transition spd="med">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Ivan\Desktop\работа\Информационная работа\Отчетно-выборная конференция 2019\лого выбранный1.png"/>
          <p:cNvPicPr>
            <a:picLocks noChangeAspect="1" noChangeArrowheads="1"/>
          </p:cNvPicPr>
          <p:nvPr/>
        </p:nvPicPr>
        <p:blipFill>
          <a:blip r:embed="rId2" cstate="print"/>
          <a:srcRect/>
          <a:stretch>
            <a:fillRect/>
          </a:stretch>
        </p:blipFill>
        <p:spPr bwMode="auto">
          <a:xfrm>
            <a:off x="3505200" y="5486400"/>
            <a:ext cx="1925326" cy="986782"/>
          </a:xfrm>
          <a:prstGeom prst="rect">
            <a:avLst/>
          </a:prstGeom>
          <a:noFill/>
        </p:spPr>
      </p:pic>
      <p:pic>
        <p:nvPicPr>
          <p:cNvPr id="22530" name="Picture 2" descr="C:\Users\Ivan\Desktop\работа\Информационная работа\Отчетно-выборная конференция 2019\stipendiya.jpeg"/>
          <p:cNvPicPr>
            <a:picLocks noChangeAspect="1" noChangeArrowheads="1"/>
          </p:cNvPicPr>
          <p:nvPr/>
        </p:nvPicPr>
        <p:blipFill>
          <a:blip r:embed="rId3" cstate="print"/>
          <a:srcRect/>
          <a:stretch>
            <a:fillRect/>
          </a:stretch>
        </p:blipFill>
        <p:spPr bwMode="auto">
          <a:xfrm>
            <a:off x="2057400" y="228600"/>
            <a:ext cx="4876800" cy="3819833"/>
          </a:xfrm>
          <a:prstGeom prst="rect">
            <a:avLst/>
          </a:prstGeom>
          <a:noFill/>
        </p:spPr>
      </p:pic>
      <p:sp>
        <p:nvSpPr>
          <p:cNvPr id="22531" name="Rectangle 3"/>
          <p:cNvSpPr>
            <a:spLocks noChangeArrowheads="1"/>
          </p:cNvSpPr>
          <p:nvPr/>
        </p:nvSpPr>
        <p:spPr bwMode="auto">
          <a:xfrm>
            <a:off x="533400" y="4114800"/>
            <a:ext cx="7696200"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ctr" defTabSz="914400" rtl="0" eaLnBrk="1" fontAlgn="base" latinLnBrk="0" hangingPunct="1">
              <a:lnSpc>
                <a:spcPct val="100000"/>
              </a:lnSpc>
              <a:spcBef>
                <a:spcPct val="0"/>
              </a:spcBef>
              <a:spcAft>
                <a:spcPct val="0"/>
              </a:spcAft>
              <a:buClrTx/>
              <a:buSzTx/>
              <a:buFontTx/>
              <a:buNone/>
              <a:tabLst/>
            </a:pPr>
            <a:r>
              <a:rPr lang="ru-RU" sz="2000" cap="all" dirty="0" smtClean="0">
                <a:latin typeface="Times New Roman" pitchFamily="18" charset="0"/>
                <a:cs typeface="Times New Roman" pitchFamily="18" charset="0"/>
              </a:rPr>
              <a:t>с 2018 года количество стипендиатов увеличилось </a:t>
            </a:r>
            <a:r>
              <a:rPr lang="ru-RU" sz="2000" b="1" cap="all" dirty="0" smtClean="0">
                <a:latin typeface="Times New Roman" pitchFamily="18" charset="0"/>
                <a:cs typeface="Times New Roman" pitchFamily="18" charset="0"/>
              </a:rPr>
              <a:t>до  14 человек. </a:t>
            </a:r>
          </a:p>
          <a:p>
            <a:pPr marL="0" marR="0" lvl="0" indent="450850" algn="ctr" defTabSz="914400" rtl="0" eaLnBrk="0" fontAlgn="base" latinLnBrk="0" hangingPunct="0">
              <a:lnSpc>
                <a:spcPct val="100000"/>
              </a:lnSpc>
              <a:spcBef>
                <a:spcPct val="0"/>
              </a:spcBef>
              <a:spcAft>
                <a:spcPct val="0"/>
              </a:spcAft>
              <a:buClrTx/>
              <a:buSzTx/>
              <a:buFontTx/>
              <a:buNone/>
              <a:tabLst/>
            </a:pPr>
            <a:r>
              <a:rPr lang="ru-RU" sz="2000" b="1" cap="all" dirty="0" smtClean="0">
                <a:latin typeface="Times New Roman" pitchFamily="18" charset="0"/>
                <a:cs typeface="Times New Roman" pitchFamily="18" charset="0"/>
              </a:rPr>
              <a:t>Один</a:t>
            </a:r>
            <a:r>
              <a:rPr lang="ru-RU" sz="2000" cap="all" dirty="0" smtClean="0">
                <a:latin typeface="Times New Roman" pitchFamily="18" charset="0"/>
                <a:cs typeface="Times New Roman" pitchFamily="18" charset="0"/>
              </a:rPr>
              <a:t>  студент ежегодно получает стипендию ЦК Профсоюза </a:t>
            </a:r>
          </a:p>
        </p:txBody>
      </p:sp>
    </p:spTree>
  </p:cSld>
  <p:clrMapOvr>
    <a:masterClrMapping/>
  </p:clrMapOvr>
  <p:transition spd="med">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rot="21420000">
            <a:off x="240304" y="1194599"/>
            <a:ext cx="7854922" cy="2259001"/>
          </a:xfrm>
        </p:spPr>
        <p:txBody>
          <a:bodyPr>
            <a:noAutofit/>
          </a:bodyPr>
          <a:lstStyle/>
          <a:p>
            <a:pPr algn="ctr"/>
            <a:r>
              <a:rPr lang="ru-RU" sz="6000" b="1" u="sng" dirty="0" smtClean="0"/>
              <a:t>Информационная работа</a:t>
            </a:r>
            <a:endParaRPr lang="ru-RU" sz="6000" dirty="0"/>
          </a:p>
        </p:txBody>
      </p:sp>
      <p:pic>
        <p:nvPicPr>
          <p:cNvPr id="4" name="Picture 2" descr="C:\Users\Ivan\Desktop\работа\Информационная работа\Отчетно-выборная конференция 2019\лого выбранный1.png"/>
          <p:cNvPicPr>
            <a:picLocks noChangeAspect="1" noChangeArrowheads="1"/>
          </p:cNvPicPr>
          <p:nvPr/>
        </p:nvPicPr>
        <p:blipFill>
          <a:blip r:embed="rId2" cstate="print"/>
          <a:srcRect/>
          <a:stretch>
            <a:fillRect/>
          </a:stretch>
        </p:blipFill>
        <p:spPr bwMode="auto">
          <a:xfrm>
            <a:off x="2514600" y="4572000"/>
            <a:ext cx="2956900" cy="1515492"/>
          </a:xfrm>
          <a:prstGeom prst="rect">
            <a:avLst/>
          </a:prstGeom>
          <a:noFill/>
        </p:spPr>
      </p:pic>
    </p:spTree>
  </p:cSld>
  <p:clrMapOvr>
    <a:masterClrMapping/>
  </p:clrMapOvr>
  <p:transition spd="med">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Ivan\Desktop\работа\Информационная работа\Отчетно-выборная конференция 2019\лого выбранный1.png"/>
          <p:cNvPicPr>
            <a:picLocks noChangeAspect="1" noChangeArrowheads="1"/>
          </p:cNvPicPr>
          <p:nvPr/>
        </p:nvPicPr>
        <p:blipFill>
          <a:blip r:embed="rId2" cstate="print"/>
          <a:srcRect/>
          <a:stretch>
            <a:fillRect/>
          </a:stretch>
        </p:blipFill>
        <p:spPr bwMode="auto">
          <a:xfrm>
            <a:off x="3505200" y="5486400"/>
            <a:ext cx="1925326" cy="986782"/>
          </a:xfrm>
          <a:prstGeom prst="rect">
            <a:avLst/>
          </a:prstGeom>
          <a:noFill/>
        </p:spPr>
      </p:pic>
      <p:pic>
        <p:nvPicPr>
          <p:cNvPr id="70658" name="Picture 2" descr="C:\Users\Ivan\Desktop\работа\Информационная работа\Отчетно-выборная конференция 2019\6a00e5.jpg"/>
          <p:cNvPicPr>
            <a:picLocks noChangeAspect="1" noChangeArrowheads="1"/>
          </p:cNvPicPr>
          <p:nvPr/>
        </p:nvPicPr>
        <p:blipFill>
          <a:blip r:embed="rId3" cstate="print"/>
          <a:srcRect/>
          <a:stretch>
            <a:fillRect/>
          </a:stretch>
        </p:blipFill>
        <p:spPr bwMode="auto">
          <a:xfrm>
            <a:off x="838200" y="0"/>
            <a:ext cx="7315200" cy="5486400"/>
          </a:xfrm>
          <a:prstGeom prst="rect">
            <a:avLst/>
          </a:prstGeom>
          <a:noFill/>
        </p:spPr>
      </p:pic>
    </p:spTree>
  </p:cSld>
  <p:clrMapOvr>
    <a:masterClrMapping/>
  </p:clrMapOvr>
  <p:transition spd="med">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 y="685801"/>
            <a:ext cx="8305799" cy="1151965"/>
          </a:xfrm>
        </p:spPr>
        <p:txBody>
          <a:bodyPr>
            <a:noAutofit/>
          </a:bodyPr>
          <a:lstStyle/>
          <a:p>
            <a:pPr algn="just"/>
            <a:r>
              <a:rPr lang="ru-RU" sz="3000" dirty="0" smtClean="0"/>
              <a:t>необходимо обеспечить рядовым членам профсоюза постоянный и беспрепятственный доступ к информации о текущей профсоюзной работе.</a:t>
            </a:r>
            <a:endParaRPr lang="ru-RU" sz="3000" dirty="0"/>
          </a:p>
        </p:txBody>
      </p:sp>
      <p:pic>
        <p:nvPicPr>
          <p:cNvPr id="71682" name="Picture 2" descr="C:\Users\Ivan\Desktop\работа\Информационная работа\Отчетно-выборная конференция 2019\Dostup-k-informatsii-Retina-1078x516.jpg"/>
          <p:cNvPicPr>
            <a:picLocks noChangeAspect="1" noChangeArrowheads="1"/>
          </p:cNvPicPr>
          <p:nvPr/>
        </p:nvPicPr>
        <p:blipFill>
          <a:blip r:embed="rId2" cstate="print"/>
          <a:srcRect/>
          <a:stretch>
            <a:fillRect/>
          </a:stretch>
        </p:blipFill>
        <p:spPr bwMode="auto">
          <a:xfrm>
            <a:off x="1752600" y="1905000"/>
            <a:ext cx="6934200" cy="3319707"/>
          </a:xfrm>
          <a:prstGeom prst="rect">
            <a:avLst/>
          </a:prstGeom>
          <a:noFill/>
        </p:spPr>
      </p:pic>
      <p:pic>
        <p:nvPicPr>
          <p:cNvPr id="5" name="Picture 2" descr="C:\Users\Ivan\Desktop\работа\Информационная работа\Отчетно-выборная конференция 2019\лого выбранный1.png"/>
          <p:cNvPicPr>
            <a:picLocks noChangeAspect="1" noChangeArrowheads="1"/>
          </p:cNvPicPr>
          <p:nvPr/>
        </p:nvPicPr>
        <p:blipFill>
          <a:blip r:embed="rId3" cstate="print"/>
          <a:srcRect/>
          <a:stretch>
            <a:fillRect/>
          </a:stretch>
        </p:blipFill>
        <p:spPr bwMode="auto">
          <a:xfrm>
            <a:off x="3505200" y="5486400"/>
            <a:ext cx="1925326" cy="986782"/>
          </a:xfrm>
          <a:prstGeom prst="rect">
            <a:avLst/>
          </a:prstGeom>
          <a:noFill/>
        </p:spPr>
      </p:pic>
    </p:spTree>
  </p:cSld>
  <p:clrMapOvr>
    <a:masterClrMapping/>
  </p:clrMapOvr>
  <p:transition spd="med">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 y="304800"/>
            <a:ext cx="8458200" cy="1151965"/>
          </a:xfrm>
        </p:spPr>
        <p:txBody>
          <a:bodyPr>
            <a:noAutofit/>
          </a:bodyPr>
          <a:lstStyle/>
          <a:p>
            <a:pPr algn="ctr"/>
            <a:r>
              <a:rPr lang="ru-RU" sz="3200" dirty="0" smtClean="0"/>
              <a:t>единое информационное пространство для своевременного информирования членов Профсоюза и заинтересованных лиц</a:t>
            </a:r>
            <a:endParaRPr lang="ru-RU" sz="3000" dirty="0"/>
          </a:p>
        </p:txBody>
      </p:sp>
      <p:pic>
        <p:nvPicPr>
          <p:cNvPr id="5" name="Picture 2" descr="C:\Users\Ivan\Desktop\работа\Информационная работа\Отчетно-выборная конференция 2019\лого выбранный1.png"/>
          <p:cNvPicPr>
            <a:picLocks noChangeAspect="1" noChangeArrowheads="1"/>
          </p:cNvPicPr>
          <p:nvPr/>
        </p:nvPicPr>
        <p:blipFill>
          <a:blip r:embed="rId2" cstate="print"/>
          <a:srcRect/>
          <a:stretch>
            <a:fillRect/>
          </a:stretch>
        </p:blipFill>
        <p:spPr bwMode="auto">
          <a:xfrm>
            <a:off x="3505200" y="5486400"/>
            <a:ext cx="1925326" cy="986782"/>
          </a:xfrm>
          <a:prstGeom prst="rect">
            <a:avLst/>
          </a:prstGeom>
          <a:noFill/>
        </p:spPr>
      </p:pic>
      <p:pic>
        <p:nvPicPr>
          <p:cNvPr id="72707" name="Picture 3" descr="C:\Users\Ivan\Desktop\работа\Информационная работа\Отчетно-выборная конференция 2019\it.jpg"/>
          <p:cNvPicPr>
            <a:picLocks noChangeAspect="1" noChangeArrowheads="1"/>
          </p:cNvPicPr>
          <p:nvPr/>
        </p:nvPicPr>
        <p:blipFill>
          <a:blip r:embed="rId3" cstate="print"/>
          <a:srcRect/>
          <a:stretch>
            <a:fillRect/>
          </a:stretch>
        </p:blipFill>
        <p:spPr bwMode="auto">
          <a:xfrm>
            <a:off x="533400" y="1600200"/>
            <a:ext cx="7772400" cy="3905794"/>
          </a:xfrm>
          <a:prstGeom prst="rect">
            <a:avLst/>
          </a:prstGeom>
          <a:noFill/>
        </p:spPr>
      </p:pic>
    </p:spTree>
  </p:cSld>
  <p:clrMapOvr>
    <a:masterClrMapping/>
  </p:clrMapOvr>
  <p:transition spd="med">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Содержимое 4"/>
          <p:cNvGraphicFramePr>
            <a:graphicFrameLocks noGrp="1"/>
          </p:cNvGraphicFramePr>
          <p:nvPr>
            <p:ph sz="quarter" idx="13"/>
          </p:nvPr>
        </p:nvGraphicFramePr>
        <p:xfrm>
          <a:off x="304800" y="304800"/>
          <a:ext cx="8382000" cy="5070475"/>
        </p:xfrm>
        <a:graphic>
          <a:graphicData uri="http://schemas.openxmlformats.org/drawingml/2006/chart">
            <c:chart xmlns:c="http://schemas.openxmlformats.org/drawingml/2006/chart" xmlns:r="http://schemas.openxmlformats.org/officeDocument/2006/relationships" r:id="rId2"/>
          </a:graphicData>
        </a:graphic>
      </p:graphicFrame>
      <p:pic>
        <p:nvPicPr>
          <p:cNvPr id="4" name="Picture 2" descr="C:\Users\Ivan\Desktop\работа\Информационная работа\Отчетно-выборная конференция 2019\лого выбранный1.png"/>
          <p:cNvPicPr>
            <a:picLocks noChangeAspect="1" noChangeArrowheads="1"/>
          </p:cNvPicPr>
          <p:nvPr/>
        </p:nvPicPr>
        <p:blipFill>
          <a:blip r:embed="rId3" cstate="print"/>
          <a:srcRect/>
          <a:stretch>
            <a:fillRect/>
          </a:stretch>
        </p:blipFill>
        <p:spPr bwMode="auto">
          <a:xfrm>
            <a:off x="3505200" y="5486400"/>
            <a:ext cx="1925326" cy="986782"/>
          </a:xfrm>
          <a:prstGeom prst="rect">
            <a:avLst/>
          </a:prstGeom>
          <a:noFill/>
        </p:spPr>
      </p:pic>
    </p:spTree>
  </p:cSld>
  <p:clrMapOvr>
    <a:masterClrMapping/>
  </p:clrMapOvr>
  <p:transition spd="med">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1001" y="685801"/>
            <a:ext cx="4343400" cy="4571999"/>
          </a:xfrm>
        </p:spPr>
        <p:txBody>
          <a:bodyPr>
            <a:noAutofit/>
          </a:bodyPr>
          <a:lstStyle/>
          <a:p>
            <a:pPr algn="ctr"/>
            <a:r>
              <a:rPr lang="ru-RU" sz="2000" dirty="0" smtClean="0">
                <a:solidFill>
                  <a:schemeClr val="tx1"/>
                </a:solidFill>
                <a:latin typeface="Times New Roman" pitchFamily="18" charset="0"/>
                <a:ea typeface="+mn-ea"/>
                <a:cs typeface="Times New Roman" pitchFamily="18" charset="0"/>
              </a:rPr>
              <a:t>опубликована статья Председателя Саратовской областной организации </a:t>
            </a:r>
            <a:r>
              <a:rPr lang="ru-RU" sz="2000" b="1" dirty="0" smtClean="0">
                <a:solidFill>
                  <a:schemeClr val="tx1"/>
                </a:solidFill>
                <a:latin typeface="Times New Roman" pitchFamily="18" charset="0"/>
                <a:ea typeface="+mn-ea"/>
                <a:cs typeface="Times New Roman" pitchFamily="18" charset="0"/>
              </a:rPr>
              <a:t>Сергея Прохорова  </a:t>
            </a:r>
            <a:r>
              <a:rPr lang="ru-RU" sz="2000" dirty="0" smtClean="0">
                <a:solidFill>
                  <a:schemeClr val="tx1"/>
                </a:solidFill>
                <a:latin typeface="Times New Roman" pitchFamily="18" charset="0"/>
                <a:ea typeface="+mn-ea"/>
                <a:cs typeface="Times New Roman" pitchFamily="18" charset="0"/>
              </a:rPr>
              <a:t>«Стремимся достичь новых успехов в профсоюзной работе»</a:t>
            </a:r>
          </a:p>
        </p:txBody>
      </p:sp>
      <p:pic>
        <p:nvPicPr>
          <p:cNvPr id="4" name="Picture 2" descr="C:\Users\Ivan\Desktop\работа\Информационная работа\Отчетно-выборная конференция 2019\лого выбранный1.png"/>
          <p:cNvPicPr>
            <a:picLocks noChangeAspect="1" noChangeArrowheads="1"/>
          </p:cNvPicPr>
          <p:nvPr/>
        </p:nvPicPr>
        <p:blipFill>
          <a:blip r:embed="rId2" cstate="print"/>
          <a:srcRect/>
          <a:stretch>
            <a:fillRect/>
          </a:stretch>
        </p:blipFill>
        <p:spPr bwMode="auto">
          <a:xfrm>
            <a:off x="3505200" y="5486400"/>
            <a:ext cx="1925326" cy="986782"/>
          </a:xfrm>
          <a:prstGeom prst="rect">
            <a:avLst/>
          </a:prstGeom>
          <a:noFill/>
        </p:spPr>
      </p:pic>
      <p:pic>
        <p:nvPicPr>
          <p:cNvPr id="74755" name="Picture 3" descr="C:\Users\Ivan\Desktop\работа\Информационная работа\Отчетно-выборная конференция 2019\изображение_viber_2019-09-05_15-04-44.jpg"/>
          <p:cNvPicPr>
            <a:picLocks noChangeAspect="1" noChangeArrowheads="1"/>
          </p:cNvPicPr>
          <p:nvPr/>
        </p:nvPicPr>
        <p:blipFill>
          <a:blip r:embed="rId3" cstate="print"/>
          <a:srcRect/>
          <a:stretch>
            <a:fillRect/>
          </a:stretch>
        </p:blipFill>
        <p:spPr bwMode="auto">
          <a:xfrm>
            <a:off x="4876800" y="304800"/>
            <a:ext cx="3522814" cy="5076825"/>
          </a:xfrm>
          <a:prstGeom prst="rect">
            <a:avLst/>
          </a:prstGeom>
          <a:noFill/>
        </p:spPr>
      </p:pic>
    </p:spTree>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4400" dirty="0" smtClean="0"/>
              <a:t>достигнутые результаты:</a:t>
            </a:r>
            <a:endParaRPr lang="ru-RU" sz="4400" dirty="0"/>
          </a:p>
        </p:txBody>
      </p:sp>
      <p:sp>
        <p:nvSpPr>
          <p:cNvPr id="3" name="Содержимое 2"/>
          <p:cNvSpPr>
            <a:spLocks noGrp="1"/>
          </p:cNvSpPr>
          <p:nvPr>
            <p:ph sz="quarter" idx="13"/>
          </p:nvPr>
        </p:nvSpPr>
        <p:spPr>
          <a:xfrm>
            <a:off x="457200" y="1905000"/>
            <a:ext cx="4895849" cy="3240985"/>
          </a:xfrm>
        </p:spPr>
        <p:txBody>
          <a:bodyPr>
            <a:normAutofit fontScale="85000" lnSpcReduction="10000"/>
          </a:bodyPr>
          <a:lstStyle/>
          <a:p>
            <a:pPr algn="just"/>
            <a:r>
              <a:rPr lang="ru-RU" sz="1800" dirty="0" smtClean="0">
                <a:latin typeface="Times New Roman" pitchFamily="18" charset="0"/>
                <a:cs typeface="Times New Roman" pitchFamily="18" charset="0"/>
              </a:rPr>
              <a:t>активно развиваются система целевой подготовки медицинских специалистов, процедура допуска к профессиональной деятельности врачей и среднего медицинского персонала; </a:t>
            </a:r>
          </a:p>
          <a:p>
            <a:pPr algn="just"/>
            <a:r>
              <a:rPr lang="ru-RU" sz="1800" dirty="0" smtClean="0">
                <a:latin typeface="Times New Roman" pitchFamily="18" charset="0"/>
                <a:cs typeface="Times New Roman" pitchFamily="18" charset="0"/>
              </a:rPr>
              <a:t>проводятся мероприятия региональных кадровых программ по устранению кадрового дефицита, реализуются меры социальной поддержки медицинских работников на федеральном и региональном уровнях.</a:t>
            </a:r>
            <a:endParaRPr lang="ru-RU" sz="1800" dirty="0">
              <a:latin typeface="Times New Roman" pitchFamily="18" charset="0"/>
              <a:cs typeface="Times New Roman" pitchFamily="18" charset="0"/>
            </a:endParaRPr>
          </a:p>
        </p:txBody>
      </p:sp>
      <p:pic>
        <p:nvPicPr>
          <p:cNvPr id="4" name="Picture 2" descr="C:\Users\Ivan\Desktop\работа\Информационная работа\Отчетно-выборная конференция 2019\лого выбранный1.png"/>
          <p:cNvPicPr>
            <a:picLocks noChangeAspect="1" noChangeArrowheads="1"/>
          </p:cNvPicPr>
          <p:nvPr/>
        </p:nvPicPr>
        <p:blipFill>
          <a:blip r:embed="rId2" cstate="print"/>
          <a:srcRect/>
          <a:stretch>
            <a:fillRect/>
          </a:stretch>
        </p:blipFill>
        <p:spPr bwMode="auto">
          <a:xfrm>
            <a:off x="3505200" y="5486400"/>
            <a:ext cx="1925326" cy="986782"/>
          </a:xfrm>
          <a:prstGeom prst="rect">
            <a:avLst/>
          </a:prstGeom>
          <a:noFill/>
        </p:spPr>
      </p:pic>
      <p:pic>
        <p:nvPicPr>
          <p:cNvPr id="25603" name="Picture 3" descr="C:\Users\Ivan\Desktop\работа\Информационная работа\Отчетно-выборная конференция 2019\4.png"/>
          <p:cNvPicPr>
            <a:picLocks noChangeAspect="1" noChangeArrowheads="1"/>
          </p:cNvPicPr>
          <p:nvPr/>
        </p:nvPicPr>
        <p:blipFill>
          <a:blip r:embed="rId3" cstate="print"/>
          <a:srcRect/>
          <a:stretch>
            <a:fillRect/>
          </a:stretch>
        </p:blipFill>
        <p:spPr bwMode="auto">
          <a:xfrm>
            <a:off x="5410200" y="2362200"/>
            <a:ext cx="3191002" cy="2117243"/>
          </a:xfrm>
          <a:prstGeom prst="rect">
            <a:avLst/>
          </a:prstGeom>
          <a:noFill/>
        </p:spPr>
      </p:pic>
    </p:spTree>
  </p:cSld>
  <p:clrMapOvr>
    <a:masterClrMapping/>
  </p:clrMapOvr>
  <p:transition spd="med">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Начало заставки.avi">
            <a:hlinkClick r:id="" action="ppaction://media"/>
          </p:cNvPr>
          <p:cNvPicPr>
            <a:picLocks noGrp="1" noRot="1" noChangeAspect="1"/>
          </p:cNvPicPr>
          <p:nvPr>
            <p:ph sz="quarter" idx="13"/>
            <a:videoFile r:link="rId1"/>
          </p:nvPr>
        </p:nvPicPr>
        <p:blipFill>
          <a:blip r:embed="rId3" cstate="print"/>
          <a:stretch>
            <a:fillRect/>
          </a:stretch>
        </p:blipFill>
        <p:spPr>
          <a:xfrm>
            <a:off x="1143000" y="228600"/>
            <a:ext cx="6553200" cy="5242560"/>
          </a:xfrm>
          <a:prstGeom prst="rect">
            <a:avLst/>
          </a:prstGeom>
          <a:ln>
            <a:noFill/>
          </a:ln>
          <a:effectLst>
            <a:softEdge rad="112500"/>
          </a:effectLst>
        </p:spPr>
      </p:pic>
      <p:pic>
        <p:nvPicPr>
          <p:cNvPr id="5" name="Picture 2" descr="C:\Users\Ivan\Desktop\работа\Информационная работа\Отчетно-выборная конференция 2019\лого выбранный1.png"/>
          <p:cNvPicPr>
            <a:picLocks noChangeAspect="1" noChangeArrowheads="1"/>
          </p:cNvPicPr>
          <p:nvPr/>
        </p:nvPicPr>
        <p:blipFill>
          <a:blip r:embed="rId4" cstate="print"/>
          <a:srcRect/>
          <a:stretch>
            <a:fillRect/>
          </a:stretch>
        </p:blipFill>
        <p:spPr bwMode="auto">
          <a:xfrm>
            <a:off x="3505200" y="5486400"/>
            <a:ext cx="1925326" cy="986782"/>
          </a:xfrm>
          <a:prstGeom prst="rect">
            <a:avLst/>
          </a:prstGeom>
          <a:noFill/>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numSld="999">
                <p:cTn id="7" fill="hold" display="0">
                  <p:stCondLst>
                    <p:cond delay="indefinite"/>
                  </p:stCondLst>
                  <p:endCondLst>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3400" y="0"/>
            <a:ext cx="7797662" cy="1151965"/>
          </a:xfrm>
        </p:spPr>
        <p:txBody>
          <a:bodyPr>
            <a:normAutofit/>
          </a:bodyPr>
          <a:lstStyle/>
          <a:p>
            <a:pPr algn="ctr"/>
            <a:r>
              <a:rPr lang="ru-RU" sz="4500" dirty="0" smtClean="0"/>
              <a:t>Новые рубрики на сайте:</a:t>
            </a:r>
            <a:endParaRPr lang="ru-RU" sz="4500" dirty="0"/>
          </a:p>
        </p:txBody>
      </p:sp>
      <p:sp>
        <p:nvSpPr>
          <p:cNvPr id="3" name="Содержимое 2"/>
          <p:cNvSpPr>
            <a:spLocks noGrp="1"/>
          </p:cNvSpPr>
          <p:nvPr>
            <p:ph sz="quarter" idx="13"/>
          </p:nvPr>
        </p:nvSpPr>
        <p:spPr>
          <a:xfrm>
            <a:off x="533400" y="1143000"/>
            <a:ext cx="7696200" cy="1523999"/>
          </a:xfrm>
        </p:spPr>
        <p:txBody>
          <a:bodyPr>
            <a:normAutofit fontScale="85000" lnSpcReduction="20000"/>
          </a:bodyPr>
          <a:lstStyle/>
          <a:p>
            <a:r>
              <a:rPr lang="ru-RU" dirty="0" smtClean="0">
                <a:latin typeface="Times New Roman" pitchFamily="18" charset="0"/>
                <a:cs typeface="Times New Roman" pitchFamily="18" charset="0"/>
              </a:rPr>
              <a:t>«Новое в законодательстве»; </a:t>
            </a:r>
          </a:p>
          <a:p>
            <a:r>
              <a:rPr lang="ru-RU" dirty="0" smtClean="0">
                <a:latin typeface="Times New Roman" pitchFamily="18" charset="0"/>
                <a:cs typeface="Times New Roman" pitchFamily="18" charset="0"/>
              </a:rPr>
              <a:t>«Повышаем правовую грамотность»;</a:t>
            </a:r>
          </a:p>
          <a:p>
            <a:r>
              <a:rPr lang="ru-RU" dirty="0" smtClean="0">
                <a:latin typeface="Times New Roman" pitchFamily="18" charset="0"/>
                <a:cs typeface="Times New Roman" pitchFamily="18" charset="0"/>
              </a:rPr>
              <a:t>«Профсоюз помогает»;</a:t>
            </a:r>
          </a:p>
          <a:p>
            <a:r>
              <a:rPr lang="ru-RU" dirty="0" smtClean="0">
                <a:latin typeface="Times New Roman" pitchFamily="18" charset="0"/>
                <a:cs typeface="Times New Roman" pitchFamily="18" charset="0"/>
              </a:rPr>
              <a:t> и многие другие.</a:t>
            </a:r>
          </a:p>
          <a:p>
            <a:endParaRPr lang="ru-RU" dirty="0" smtClean="0">
              <a:latin typeface="Times New Roman" pitchFamily="18" charset="0"/>
              <a:cs typeface="Times New Roman" pitchFamily="18" charset="0"/>
            </a:endParaRPr>
          </a:p>
        </p:txBody>
      </p:sp>
      <p:pic>
        <p:nvPicPr>
          <p:cNvPr id="4" name="Picture 2" descr="C:\Users\Ivan\Desktop\работа\Информационная работа\Отчетно-выборная конференция 2019\лого выбранный1.png"/>
          <p:cNvPicPr>
            <a:picLocks noChangeAspect="1" noChangeArrowheads="1"/>
          </p:cNvPicPr>
          <p:nvPr/>
        </p:nvPicPr>
        <p:blipFill>
          <a:blip r:embed="rId2" cstate="print"/>
          <a:srcRect/>
          <a:stretch>
            <a:fillRect/>
          </a:stretch>
        </p:blipFill>
        <p:spPr bwMode="auto">
          <a:xfrm>
            <a:off x="3505200" y="5486400"/>
            <a:ext cx="1925326" cy="986782"/>
          </a:xfrm>
          <a:prstGeom prst="rect">
            <a:avLst/>
          </a:prstGeom>
          <a:noFill/>
        </p:spPr>
      </p:pic>
      <p:pic>
        <p:nvPicPr>
          <p:cNvPr id="75778" name="Picture 2" descr="C:\Users\Ivan\Desktop\работа\Информационная работа\Отчетно-выборная конференция 2019\slyde4.jpg"/>
          <p:cNvPicPr>
            <a:picLocks noChangeAspect="1" noChangeArrowheads="1"/>
          </p:cNvPicPr>
          <p:nvPr/>
        </p:nvPicPr>
        <p:blipFill>
          <a:blip r:embed="rId3" cstate="print"/>
          <a:srcRect/>
          <a:stretch>
            <a:fillRect/>
          </a:stretch>
        </p:blipFill>
        <p:spPr bwMode="auto">
          <a:xfrm>
            <a:off x="762000" y="2514600"/>
            <a:ext cx="6934200" cy="3006558"/>
          </a:xfrm>
          <a:prstGeom prst="rect">
            <a:avLst/>
          </a:prstGeom>
          <a:noFill/>
        </p:spPr>
      </p:pic>
    </p:spTree>
  </p:cSld>
  <p:clrMapOvr>
    <a:masterClrMapping/>
  </p:clrMapOvr>
  <p:transition spd="med">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rot="21420000">
            <a:off x="282330" y="1499400"/>
            <a:ext cx="7854922" cy="2259001"/>
          </a:xfrm>
        </p:spPr>
        <p:txBody>
          <a:bodyPr>
            <a:noAutofit/>
          </a:bodyPr>
          <a:lstStyle/>
          <a:p>
            <a:pPr algn="ctr"/>
            <a:r>
              <a:rPr lang="ru-RU" sz="5000" b="1" dirty="0" smtClean="0"/>
              <a:t>Представительство и защита социально-трудовых прав </a:t>
            </a:r>
            <a:r>
              <a:rPr lang="ru-RU" sz="5000" dirty="0" smtClean="0"/>
              <a:t/>
            </a:r>
            <a:br>
              <a:rPr lang="ru-RU" sz="5000" dirty="0" smtClean="0"/>
            </a:br>
            <a:r>
              <a:rPr lang="ru-RU" sz="5000" b="1" dirty="0" smtClean="0"/>
              <a:t>членов Профсоюза</a:t>
            </a:r>
            <a:endParaRPr lang="ru-RU" sz="5000" dirty="0"/>
          </a:p>
        </p:txBody>
      </p:sp>
      <p:pic>
        <p:nvPicPr>
          <p:cNvPr id="4" name="Picture 2" descr="C:\Users\Ivan\Desktop\работа\Информационная работа\Отчетно-выборная конференция 2019\лого выбранный1.png"/>
          <p:cNvPicPr>
            <a:picLocks noChangeAspect="1" noChangeArrowheads="1"/>
          </p:cNvPicPr>
          <p:nvPr/>
        </p:nvPicPr>
        <p:blipFill>
          <a:blip r:embed="rId2" cstate="print"/>
          <a:srcRect/>
          <a:stretch>
            <a:fillRect/>
          </a:stretch>
        </p:blipFill>
        <p:spPr bwMode="auto">
          <a:xfrm>
            <a:off x="2514600" y="4572000"/>
            <a:ext cx="2956900" cy="1515492"/>
          </a:xfrm>
          <a:prstGeom prst="rect">
            <a:avLst/>
          </a:prstGeom>
          <a:noFill/>
        </p:spPr>
      </p:pic>
    </p:spTree>
  </p:cSld>
  <p:clrMapOvr>
    <a:masterClrMapping/>
  </p:clrMapOvr>
  <p:transition spd="med">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304800"/>
            <a:ext cx="8763000" cy="1151965"/>
          </a:xfrm>
        </p:spPr>
        <p:txBody>
          <a:bodyPr>
            <a:normAutofit fontScale="90000"/>
          </a:bodyPr>
          <a:lstStyle/>
          <a:p>
            <a:pPr algn="ctr"/>
            <a:r>
              <a:rPr lang="ru-RU" sz="4500" dirty="0" smtClean="0"/>
              <a:t>Первоочередная задача правовой и технической инспекции труда</a:t>
            </a:r>
            <a:endParaRPr lang="ru-RU" sz="4500" dirty="0"/>
          </a:p>
        </p:txBody>
      </p:sp>
      <p:sp>
        <p:nvSpPr>
          <p:cNvPr id="3" name="Содержимое 2"/>
          <p:cNvSpPr>
            <a:spLocks noGrp="1"/>
          </p:cNvSpPr>
          <p:nvPr>
            <p:ph sz="quarter" idx="13"/>
          </p:nvPr>
        </p:nvSpPr>
        <p:spPr>
          <a:xfrm>
            <a:off x="228600" y="2514600"/>
            <a:ext cx="4343400" cy="2133600"/>
          </a:xfrm>
        </p:spPr>
        <p:txBody>
          <a:bodyPr>
            <a:normAutofit/>
          </a:bodyPr>
          <a:lstStyle/>
          <a:p>
            <a:r>
              <a:rPr lang="ru-RU" sz="1800" dirty="0" smtClean="0">
                <a:latin typeface="Times New Roman" pitchFamily="18" charset="0"/>
                <a:cs typeface="Times New Roman" pitchFamily="18" charset="0"/>
              </a:rPr>
              <a:t>защита прав работников учреждений здравоохранения от административного произвола недобросовестных работодателей.</a:t>
            </a:r>
          </a:p>
        </p:txBody>
      </p:sp>
      <p:pic>
        <p:nvPicPr>
          <p:cNvPr id="4" name="Picture 2" descr="C:\Users\Ivan\Desktop\работа\Информационная работа\Отчетно-выборная конференция 2019\лого выбранный1.png"/>
          <p:cNvPicPr>
            <a:picLocks noChangeAspect="1" noChangeArrowheads="1"/>
          </p:cNvPicPr>
          <p:nvPr/>
        </p:nvPicPr>
        <p:blipFill>
          <a:blip r:embed="rId2" cstate="print"/>
          <a:srcRect/>
          <a:stretch>
            <a:fillRect/>
          </a:stretch>
        </p:blipFill>
        <p:spPr bwMode="auto">
          <a:xfrm>
            <a:off x="3505200" y="5486400"/>
            <a:ext cx="1925326" cy="986782"/>
          </a:xfrm>
          <a:prstGeom prst="rect">
            <a:avLst/>
          </a:prstGeom>
          <a:noFill/>
        </p:spPr>
      </p:pic>
      <p:pic>
        <p:nvPicPr>
          <p:cNvPr id="76802" name="Picture 2" descr="C:\Users\Ivan\Desktop\работа\Информационная работа\Отчетно-выборная конференция 2019\d82c287a8c0eff5032f015a4a4b69edc.jpg"/>
          <p:cNvPicPr>
            <a:picLocks noChangeAspect="1" noChangeArrowheads="1"/>
          </p:cNvPicPr>
          <p:nvPr/>
        </p:nvPicPr>
        <p:blipFill>
          <a:blip r:embed="rId3" cstate="print"/>
          <a:srcRect/>
          <a:stretch>
            <a:fillRect/>
          </a:stretch>
        </p:blipFill>
        <p:spPr bwMode="auto">
          <a:xfrm>
            <a:off x="4648200" y="1981200"/>
            <a:ext cx="3962400" cy="2971800"/>
          </a:xfrm>
          <a:prstGeom prst="rect">
            <a:avLst/>
          </a:prstGeom>
          <a:noFill/>
        </p:spPr>
      </p:pic>
    </p:spTree>
  </p:cSld>
  <p:clrMapOvr>
    <a:masterClrMapping/>
  </p:clrMapOvr>
  <p:transition spd="med">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quarter" idx="13"/>
          </p:nvPr>
        </p:nvSpPr>
        <p:spPr>
          <a:xfrm>
            <a:off x="0" y="3810000"/>
            <a:ext cx="8686800" cy="1634789"/>
          </a:xfrm>
        </p:spPr>
        <p:txBody>
          <a:bodyPr>
            <a:noAutofit/>
          </a:bodyPr>
          <a:lstStyle/>
          <a:p>
            <a:pPr algn="just"/>
            <a:r>
              <a:rPr lang="ru-RU" sz="1300" dirty="0" smtClean="0">
                <a:latin typeface="Times New Roman" pitchFamily="18" charset="0"/>
                <a:cs typeface="Times New Roman" pitchFamily="18" charset="0"/>
              </a:rPr>
              <a:t>"Бывает и так, что собственники или администрация предприятий просто отказываются от диалога, осознанно дистанцируются от профсоюзов, даже препятствуют - иногда и такое тоже бывает - созданию и деятельности профсоюзных организаций. Такое самоуправство - а это не что иное, как самоуправство, произвол, - безусловно, недопустимо. В том числе с участием прокуратуры, надзорных органов нужно пресекать подобные вещи” – сказал президент РФ Владимир путин в своем выступлении на </a:t>
            </a:r>
            <a:r>
              <a:rPr lang="ru-RU" sz="1300" dirty="0" err="1" smtClean="0">
                <a:latin typeface="Times New Roman" pitchFamily="18" charset="0"/>
                <a:cs typeface="Times New Roman" pitchFamily="18" charset="0"/>
              </a:rPr>
              <a:t>х</a:t>
            </a:r>
            <a:r>
              <a:rPr lang="ru-RU" sz="1300" dirty="0" smtClean="0">
                <a:latin typeface="Times New Roman" pitchFamily="18" charset="0"/>
                <a:cs typeface="Times New Roman" pitchFamily="18" charset="0"/>
              </a:rPr>
              <a:t> съезде.</a:t>
            </a:r>
          </a:p>
        </p:txBody>
      </p:sp>
      <p:pic>
        <p:nvPicPr>
          <p:cNvPr id="4" name="Picture 2" descr="C:\Users\Ivan\Desktop\работа\Информационная работа\Отчетно-выборная конференция 2019\лого выбранный1.png"/>
          <p:cNvPicPr>
            <a:picLocks noChangeAspect="1" noChangeArrowheads="1"/>
          </p:cNvPicPr>
          <p:nvPr/>
        </p:nvPicPr>
        <p:blipFill>
          <a:blip r:embed="rId2" cstate="print"/>
          <a:srcRect/>
          <a:stretch>
            <a:fillRect/>
          </a:stretch>
        </p:blipFill>
        <p:spPr bwMode="auto">
          <a:xfrm>
            <a:off x="3505200" y="5486400"/>
            <a:ext cx="1925326" cy="986782"/>
          </a:xfrm>
          <a:prstGeom prst="rect">
            <a:avLst/>
          </a:prstGeom>
          <a:noFill/>
        </p:spPr>
      </p:pic>
      <p:pic>
        <p:nvPicPr>
          <p:cNvPr id="77826" name="Picture 2" descr="C:\Users\Ivan\Desktop\работа\Информационная работа\Отчетно-выборная конференция 2019\14.jpg"/>
          <p:cNvPicPr>
            <a:picLocks noChangeAspect="1" noChangeArrowheads="1"/>
          </p:cNvPicPr>
          <p:nvPr/>
        </p:nvPicPr>
        <p:blipFill>
          <a:blip r:embed="rId3" cstate="print"/>
          <a:srcRect/>
          <a:stretch>
            <a:fillRect/>
          </a:stretch>
        </p:blipFill>
        <p:spPr bwMode="auto">
          <a:xfrm>
            <a:off x="1981200" y="119958"/>
            <a:ext cx="5029200" cy="3585208"/>
          </a:xfrm>
          <a:prstGeom prst="rect">
            <a:avLst/>
          </a:prstGeom>
          <a:noFill/>
        </p:spPr>
      </p:pic>
    </p:spTree>
  </p:cSld>
  <p:clrMapOvr>
    <a:masterClrMapping/>
  </p:clrMapOvr>
  <p:transition spd="med">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rot="21420000">
            <a:off x="282331" y="1194599"/>
            <a:ext cx="7854922" cy="2259001"/>
          </a:xfrm>
        </p:spPr>
        <p:txBody>
          <a:bodyPr>
            <a:noAutofit/>
          </a:bodyPr>
          <a:lstStyle/>
          <a:p>
            <a:pPr algn="ctr"/>
            <a:r>
              <a:rPr lang="ru-RU" sz="5400" b="1" dirty="0" smtClean="0"/>
              <a:t>Информация о работе правовых инспекторов ЦК Профсоюза</a:t>
            </a:r>
            <a:endParaRPr lang="ru-RU" sz="5000" dirty="0"/>
          </a:p>
        </p:txBody>
      </p:sp>
      <p:pic>
        <p:nvPicPr>
          <p:cNvPr id="4" name="Picture 2" descr="C:\Users\Ivan\Desktop\работа\Информационная работа\Отчетно-выборная конференция 2019\лого выбранный1.png"/>
          <p:cNvPicPr>
            <a:picLocks noChangeAspect="1" noChangeArrowheads="1"/>
          </p:cNvPicPr>
          <p:nvPr/>
        </p:nvPicPr>
        <p:blipFill>
          <a:blip r:embed="rId2" cstate="print"/>
          <a:srcRect/>
          <a:stretch>
            <a:fillRect/>
          </a:stretch>
        </p:blipFill>
        <p:spPr bwMode="auto">
          <a:xfrm>
            <a:off x="2514600" y="4572000"/>
            <a:ext cx="2956900" cy="1515492"/>
          </a:xfrm>
          <a:prstGeom prst="rect">
            <a:avLst/>
          </a:prstGeom>
          <a:noFill/>
        </p:spPr>
      </p:pic>
    </p:spTree>
  </p:cSld>
  <p:clrMapOvr>
    <a:masterClrMapping/>
  </p:clrMapOvr>
  <p:transition spd="med">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1000" y="304801"/>
            <a:ext cx="8229600" cy="1066800"/>
          </a:xfrm>
        </p:spPr>
        <p:txBody>
          <a:bodyPr>
            <a:normAutofit fontScale="90000"/>
          </a:bodyPr>
          <a:lstStyle/>
          <a:p>
            <a:r>
              <a:rPr lang="ru-RU" sz="4500" dirty="0" smtClean="0"/>
              <a:t>правовые инспекторы проводили работу по:</a:t>
            </a:r>
            <a:endParaRPr lang="ru-RU" sz="4500" dirty="0"/>
          </a:p>
        </p:txBody>
      </p:sp>
      <p:sp>
        <p:nvSpPr>
          <p:cNvPr id="3" name="Содержимое 2"/>
          <p:cNvSpPr>
            <a:spLocks noGrp="1"/>
          </p:cNvSpPr>
          <p:nvPr>
            <p:ph sz="quarter" idx="13"/>
          </p:nvPr>
        </p:nvSpPr>
        <p:spPr>
          <a:xfrm>
            <a:off x="3505200" y="990600"/>
            <a:ext cx="5029200" cy="4419600"/>
          </a:xfrm>
        </p:spPr>
        <p:txBody>
          <a:bodyPr>
            <a:normAutofit fontScale="92500" lnSpcReduction="10000"/>
          </a:bodyPr>
          <a:lstStyle/>
          <a:p>
            <a:pPr lvl="0" algn="just"/>
            <a:r>
              <a:rPr lang="ru-RU" sz="1800" dirty="0" smtClean="0">
                <a:latin typeface="Times New Roman" pitchFamily="18" charset="0"/>
                <a:cs typeface="Times New Roman" pitchFamily="18" charset="0"/>
              </a:rPr>
              <a:t>изучению новых нормативных актов;</a:t>
            </a:r>
          </a:p>
          <a:p>
            <a:pPr lvl="0" algn="just"/>
            <a:r>
              <a:rPr lang="ru-RU" sz="1800" dirty="0" smtClean="0">
                <a:latin typeface="Times New Roman" pitchFamily="18" charset="0"/>
                <a:cs typeface="Times New Roman" pitchFamily="18" charset="0"/>
              </a:rPr>
              <a:t>контролю за соблюдением работодателями и их представителями трудового законодательства и иных нормативных правовых актов;</a:t>
            </a:r>
          </a:p>
          <a:p>
            <a:pPr lvl="0" algn="just"/>
            <a:r>
              <a:rPr lang="ru-RU" sz="1800" dirty="0" smtClean="0">
                <a:latin typeface="Times New Roman" pitchFamily="18" charset="0"/>
                <a:cs typeface="Times New Roman" pitchFamily="18" charset="0"/>
              </a:rPr>
              <a:t>оказывалась постоянная консультативная помощь членам профсоюза лечебных учреждений, председателям организаций Профсоюза, кадровой службе по применению норм действующего законодательства.</a:t>
            </a:r>
          </a:p>
        </p:txBody>
      </p:sp>
      <p:pic>
        <p:nvPicPr>
          <p:cNvPr id="4" name="Picture 2" descr="C:\Users\Ivan\Desktop\работа\Информационная работа\Отчетно-выборная конференция 2019\лого выбранный1.png"/>
          <p:cNvPicPr>
            <a:picLocks noChangeAspect="1" noChangeArrowheads="1"/>
          </p:cNvPicPr>
          <p:nvPr/>
        </p:nvPicPr>
        <p:blipFill>
          <a:blip r:embed="rId2" cstate="print"/>
          <a:srcRect/>
          <a:stretch>
            <a:fillRect/>
          </a:stretch>
        </p:blipFill>
        <p:spPr bwMode="auto">
          <a:xfrm>
            <a:off x="3505200" y="5486400"/>
            <a:ext cx="1925326" cy="986782"/>
          </a:xfrm>
          <a:prstGeom prst="rect">
            <a:avLst/>
          </a:prstGeom>
          <a:noFill/>
        </p:spPr>
      </p:pic>
      <p:pic>
        <p:nvPicPr>
          <p:cNvPr id="78850" name="Picture 2" descr="C:\Users\Ivan\Desktop\работа\Информационная работа\Отчетно-выборная конференция 2019\vesy.jpg"/>
          <p:cNvPicPr>
            <a:picLocks noChangeAspect="1" noChangeArrowheads="1"/>
          </p:cNvPicPr>
          <p:nvPr/>
        </p:nvPicPr>
        <p:blipFill>
          <a:blip r:embed="rId3" cstate="print"/>
          <a:srcRect/>
          <a:stretch>
            <a:fillRect/>
          </a:stretch>
        </p:blipFill>
        <p:spPr bwMode="auto">
          <a:xfrm>
            <a:off x="0" y="2133600"/>
            <a:ext cx="3505200" cy="2331942"/>
          </a:xfrm>
          <a:prstGeom prst="rect">
            <a:avLst/>
          </a:prstGeom>
          <a:noFill/>
        </p:spPr>
      </p:pic>
    </p:spTree>
  </p:cSld>
  <p:clrMapOvr>
    <a:masterClrMapping/>
  </p:clrMapOvr>
  <p:transition spd="med">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3400" y="304800"/>
            <a:ext cx="7797662" cy="1151965"/>
          </a:xfrm>
        </p:spPr>
        <p:txBody>
          <a:bodyPr/>
          <a:lstStyle/>
          <a:p>
            <a:pPr algn="ctr"/>
            <a:r>
              <a:rPr lang="ru-RU" dirty="0" smtClean="0"/>
              <a:t>За отчетный период:</a:t>
            </a:r>
            <a:endParaRPr lang="ru-RU" dirty="0"/>
          </a:p>
        </p:txBody>
      </p:sp>
      <p:pic>
        <p:nvPicPr>
          <p:cNvPr id="4" name="Picture 2" descr="C:\Users\Ivan\Desktop\работа\Информационная работа\Отчетно-выборная конференция 2019\лого выбранный1.png"/>
          <p:cNvPicPr>
            <a:picLocks noChangeAspect="1" noChangeArrowheads="1"/>
          </p:cNvPicPr>
          <p:nvPr/>
        </p:nvPicPr>
        <p:blipFill>
          <a:blip r:embed="rId2" cstate="print"/>
          <a:srcRect/>
          <a:stretch>
            <a:fillRect/>
          </a:stretch>
        </p:blipFill>
        <p:spPr bwMode="auto">
          <a:xfrm>
            <a:off x="3505200" y="5486400"/>
            <a:ext cx="1925326" cy="986782"/>
          </a:xfrm>
          <a:prstGeom prst="rect">
            <a:avLst/>
          </a:prstGeom>
          <a:noFill/>
        </p:spPr>
      </p:pic>
      <p:sp>
        <p:nvSpPr>
          <p:cNvPr id="6" name="Содержимое 5"/>
          <p:cNvSpPr>
            <a:spLocks noGrp="1"/>
          </p:cNvSpPr>
          <p:nvPr>
            <p:ph sz="quarter" idx="13"/>
          </p:nvPr>
        </p:nvSpPr>
        <p:spPr>
          <a:xfrm>
            <a:off x="228600" y="1371600"/>
            <a:ext cx="4114800" cy="3886199"/>
          </a:xfrm>
        </p:spPr>
        <p:txBody>
          <a:bodyPr>
            <a:normAutofit/>
          </a:bodyPr>
          <a:lstStyle/>
          <a:p>
            <a:r>
              <a:rPr lang="ru-RU" sz="1500" dirty="0" smtClean="0">
                <a:latin typeface="Times New Roman" pitchFamily="18" charset="0"/>
                <a:cs typeface="Times New Roman" pitchFamily="18" charset="0"/>
              </a:rPr>
              <a:t>проведено </a:t>
            </a:r>
            <a:r>
              <a:rPr lang="ru-RU" sz="1500" b="1" dirty="0" smtClean="0">
                <a:latin typeface="Times New Roman" pitchFamily="18" charset="0"/>
                <a:cs typeface="Times New Roman" pitchFamily="18" charset="0"/>
              </a:rPr>
              <a:t>163 проверки</a:t>
            </a:r>
            <a:r>
              <a:rPr lang="ru-RU" sz="1500" dirty="0" smtClean="0">
                <a:latin typeface="Times New Roman" pitchFamily="18" charset="0"/>
                <a:cs typeface="Times New Roman" pitchFamily="18" charset="0"/>
              </a:rPr>
              <a:t>,  в том числе :</a:t>
            </a:r>
          </a:p>
          <a:p>
            <a:pPr>
              <a:buNone/>
            </a:pPr>
            <a:r>
              <a:rPr lang="ru-RU" sz="1500" dirty="0" smtClean="0">
                <a:latin typeface="Times New Roman" pitchFamily="18" charset="0"/>
                <a:cs typeface="Times New Roman" pitchFamily="18" charset="0"/>
              </a:rPr>
              <a:t>		</a:t>
            </a:r>
            <a:r>
              <a:rPr lang="ru-RU" sz="1500" b="1" dirty="0" smtClean="0">
                <a:latin typeface="Times New Roman" pitchFamily="18" charset="0"/>
                <a:cs typeface="Times New Roman" pitchFamily="18" charset="0"/>
              </a:rPr>
              <a:t>107  комплексных, </a:t>
            </a:r>
          </a:p>
          <a:p>
            <a:pPr>
              <a:buNone/>
            </a:pPr>
            <a:r>
              <a:rPr lang="ru-RU" sz="1500" b="1" dirty="0" smtClean="0">
                <a:latin typeface="Times New Roman" pitchFamily="18" charset="0"/>
                <a:cs typeface="Times New Roman" pitchFamily="18" charset="0"/>
              </a:rPr>
              <a:t>		13  тематических. </a:t>
            </a:r>
          </a:p>
          <a:p>
            <a:r>
              <a:rPr lang="ru-RU" sz="1500" dirty="0" smtClean="0">
                <a:latin typeface="Times New Roman" pitchFamily="18" charset="0"/>
                <a:cs typeface="Times New Roman" pitchFamily="18" charset="0"/>
              </a:rPr>
              <a:t>направлено </a:t>
            </a:r>
            <a:r>
              <a:rPr lang="ru-RU" sz="1500" b="1" dirty="0" smtClean="0">
                <a:latin typeface="Times New Roman" pitchFamily="18" charset="0"/>
                <a:cs typeface="Times New Roman" pitchFamily="18" charset="0"/>
              </a:rPr>
              <a:t>47 представлений;</a:t>
            </a:r>
          </a:p>
          <a:p>
            <a:r>
              <a:rPr lang="ru-RU" sz="1500" dirty="0" smtClean="0">
                <a:latin typeface="Times New Roman" pitchFamily="18" charset="0"/>
                <a:cs typeface="Times New Roman" pitchFamily="18" charset="0"/>
              </a:rPr>
              <a:t>подготовлено </a:t>
            </a:r>
            <a:r>
              <a:rPr lang="ru-RU" sz="1500" b="1" dirty="0" smtClean="0">
                <a:latin typeface="Times New Roman" pitchFamily="18" charset="0"/>
                <a:cs typeface="Times New Roman" pitchFamily="18" charset="0"/>
              </a:rPr>
              <a:t>13  справок об устранении 612 нарушений </a:t>
            </a:r>
            <a:r>
              <a:rPr lang="ru-RU" sz="1500" dirty="0" smtClean="0">
                <a:latin typeface="Times New Roman" pitchFamily="18" charset="0"/>
                <a:cs typeface="Times New Roman" pitchFamily="18" charset="0"/>
              </a:rPr>
              <a:t>трудового законодательства. </a:t>
            </a:r>
          </a:p>
          <a:p>
            <a:r>
              <a:rPr lang="ru-RU" sz="1500" dirty="0" smtClean="0">
                <a:latin typeface="Times New Roman" pitchFamily="18" charset="0"/>
                <a:cs typeface="Times New Roman" pitchFamily="18" charset="0"/>
              </a:rPr>
              <a:t>устранено </a:t>
            </a:r>
            <a:r>
              <a:rPr lang="ru-RU" sz="1500" b="1" dirty="0" smtClean="0">
                <a:latin typeface="Times New Roman" pitchFamily="18" charset="0"/>
                <a:cs typeface="Times New Roman" pitchFamily="18" charset="0"/>
              </a:rPr>
              <a:t>484  нарушения</a:t>
            </a:r>
            <a:r>
              <a:rPr lang="ru-RU" sz="1500" dirty="0" smtClean="0">
                <a:latin typeface="Times New Roman" pitchFamily="18" charset="0"/>
                <a:cs typeface="Times New Roman" pitchFamily="18" charset="0"/>
              </a:rPr>
              <a:t>.</a:t>
            </a:r>
          </a:p>
          <a:p>
            <a:endParaRPr lang="ru-RU" sz="1500" dirty="0" smtClean="0">
              <a:latin typeface="Times New Roman" pitchFamily="18" charset="0"/>
              <a:cs typeface="Times New Roman" pitchFamily="18" charset="0"/>
            </a:endParaRPr>
          </a:p>
        </p:txBody>
      </p:sp>
      <p:pic>
        <p:nvPicPr>
          <p:cNvPr id="1026" name="Picture 2" descr="C:\Users\Ivan\Desktop\работа\Информационная работа\Отчетно-выборная конференция 2019\llsize.jpg"/>
          <p:cNvPicPr>
            <a:picLocks noChangeAspect="1" noChangeArrowheads="1"/>
          </p:cNvPicPr>
          <p:nvPr/>
        </p:nvPicPr>
        <p:blipFill>
          <a:blip r:embed="rId3" cstate="print"/>
          <a:srcRect/>
          <a:stretch>
            <a:fillRect/>
          </a:stretch>
        </p:blipFill>
        <p:spPr bwMode="auto">
          <a:xfrm>
            <a:off x="4114800" y="1524000"/>
            <a:ext cx="4495800" cy="2988605"/>
          </a:xfrm>
          <a:prstGeom prst="rect">
            <a:avLst/>
          </a:prstGeom>
          <a:noFill/>
        </p:spPr>
      </p:pic>
    </p:spTree>
  </p:cSld>
  <p:clrMapOvr>
    <a:masterClrMapping/>
  </p:clrMapOvr>
  <p:transition spd="med">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quarter" idx="13"/>
          </p:nvPr>
        </p:nvSpPr>
        <p:spPr>
          <a:xfrm>
            <a:off x="304800" y="1295400"/>
            <a:ext cx="3657600" cy="4038600"/>
          </a:xfrm>
        </p:spPr>
        <p:txBody>
          <a:bodyPr>
            <a:noAutofit/>
          </a:bodyPr>
          <a:lstStyle/>
          <a:p>
            <a:pPr algn="just"/>
            <a:r>
              <a:rPr lang="ru-RU" sz="1500" dirty="0" smtClean="0">
                <a:latin typeface="Times New Roman" pitchFamily="18" charset="0"/>
                <a:cs typeface="Times New Roman" pitchFamily="18" charset="0"/>
              </a:rPr>
              <a:t>зафиксировано </a:t>
            </a:r>
            <a:r>
              <a:rPr lang="ru-RU" sz="1500" b="1" dirty="0" smtClean="0">
                <a:latin typeface="Times New Roman" pitchFamily="18" charset="0"/>
                <a:cs typeface="Times New Roman" pitchFamily="18" charset="0"/>
              </a:rPr>
              <a:t>6027 устных и 440  письменных  </a:t>
            </a:r>
            <a:r>
              <a:rPr lang="ru-RU" sz="1500" dirty="0" smtClean="0">
                <a:latin typeface="Times New Roman" pitchFamily="18" charset="0"/>
                <a:cs typeface="Times New Roman" pitchFamily="18" charset="0"/>
              </a:rPr>
              <a:t>обращений членов профсоюза</a:t>
            </a:r>
          </a:p>
          <a:p>
            <a:pPr algn="just"/>
            <a:r>
              <a:rPr lang="ru-RU" sz="1500" dirty="0" smtClean="0">
                <a:latin typeface="Times New Roman" pitchFamily="18" charset="0"/>
                <a:cs typeface="Times New Roman" pitchFamily="18" charset="0"/>
              </a:rPr>
              <a:t>Направлено в вышестоящие организации за пять лет </a:t>
            </a:r>
            <a:r>
              <a:rPr lang="ru-RU" sz="1500" b="1" dirty="0" smtClean="0">
                <a:latin typeface="Times New Roman" pitchFamily="18" charset="0"/>
                <a:cs typeface="Times New Roman" pitchFamily="18" charset="0"/>
              </a:rPr>
              <a:t>427  письменных ответов</a:t>
            </a:r>
            <a:r>
              <a:rPr lang="ru-RU" sz="1500" dirty="0" smtClean="0">
                <a:latin typeface="Times New Roman" pitchFamily="18" charset="0"/>
                <a:cs typeface="Times New Roman" pitchFamily="18" charset="0"/>
              </a:rPr>
              <a:t>, за текущий год </a:t>
            </a:r>
            <a:r>
              <a:rPr lang="ru-RU" sz="1500" b="1" dirty="0" smtClean="0">
                <a:latin typeface="Times New Roman" pitchFamily="18" charset="0"/>
                <a:cs typeface="Times New Roman" pitchFamily="18" charset="0"/>
              </a:rPr>
              <a:t>12  письменных ответов </a:t>
            </a:r>
            <a:r>
              <a:rPr lang="ru-RU" sz="1500" dirty="0" smtClean="0">
                <a:latin typeface="Times New Roman" pitchFamily="18" charset="0"/>
                <a:cs typeface="Times New Roman" pitchFamily="18" charset="0"/>
              </a:rPr>
              <a:t>и  обращений по различным вопросам</a:t>
            </a:r>
          </a:p>
          <a:p>
            <a:endParaRPr lang="ru-RU" sz="1500" dirty="0" smtClean="0">
              <a:latin typeface="Times New Roman" pitchFamily="18" charset="0"/>
              <a:cs typeface="Times New Roman" pitchFamily="18" charset="0"/>
            </a:endParaRPr>
          </a:p>
        </p:txBody>
      </p:sp>
      <p:sp>
        <p:nvSpPr>
          <p:cNvPr id="5" name="Заголовок 1"/>
          <p:cNvSpPr txBox="1">
            <a:spLocks/>
          </p:cNvSpPr>
          <p:nvPr/>
        </p:nvSpPr>
        <p:spPr>
          <a:xfrm>
            <a:off x="533400" y="304800"/>
            <a:ext cx="7797662" cy="1151965"/>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ru-RU" sz="5400" b="0" i="0" u="none" strike="noStrike" kern="1200" cap="all" spc="0" normalizeH="0" baseline="0" noProof="0" dirty="0" smtClean="0">
                <a:ln>
                  <a:noFill/>
                </a:ln>
                <a:solidFill>
                  <a:schemeClr val="accent1"/>
                </a:solidFill>
                <a:effectLst/>
                <a:uLnTx/>
                <a:uFillTx/>
                <a:latin typeface="+mj-lt"/>
                <a:ea typeface="+mj-ea"/>
                <a:cs typeface="+mj-cs"/>
              </a:rPr>
              <a:t>За отчетный период:</a:t>
            </a:r>
            <a:endParaRPr kumimoji="0" lang="ru-RU" sz="5400" b="0" i="0" u="none" strike="noStrike" kern="1200" cap="all" spc="0" normalizeH="0" baseline="0" noProof="0" dirty="0">
              <a:ln>
                <a:noFill/>
              </a:ln>
              <a:solidFill>
                <a:schemeClr val="accent1"/>
              </a:solidFill>
              <a:effectLst/>
              <a:uLnTx/>
              <a:uFillTx/>
              <a:latin typeface="+mj-lt"/>
              <a:ea typeface="+mj-ea"/>
              <a:cs typeface="+mj-cs"/>
            </a:endParaRPr>
          </a:p>
        </p:txBody>
      </p:sp>
      <p:pic>
        <p:nvPicPr>
          <p:cNvPr id="6" name="Picture 2" descr="C:\Users\Ivan\Desktop\работа\Информационная работа\Отчетно-выборная конференция 2019\llsize.jpg"/>
          <p:cNvPicPr>
            <a:picLocks noChangeAspect="1" noChangeArrowheads="1"/>
          </p:cNvPicPr>
          <p:nvPr/>
        </p:nvPicPr>
        <p:blipFill>
          <a:blip r:embed="rId2" cstate="print"/>
          <a:srcRect/>
          <a:stretch>
            <a:fillRect/>
          </a:stretch>
        </p:blipFill>
        <p:spPr bwMode="auto">
          <a:xfrm>
            <a:off x="4114800" y="1524000"/>
            <a:ext cx="4495800" cy="2988605"/>
          </a:xfrm>
          <a:prstGeom prst="rect">
            <a:avLst/>
          </a:prstGeom>
          <a:noFill/>
        </p:spPr>
      </p:pic>
      <p:pic>
        <p:nvPicPr>
          <p:cNvPr id="7" name="Picture 2" descr="C:\Users\Ivan\Desktop\работа\Информационная работа\Отчетно-выборная конференция 2019\лого выбранный1.png"/>
          <p:cNvPicPr>
            <a:picLocks noChangeAspect="1" noChangeArrowheads="1"/>
          </p:cNvPicPr>
          <p:nvPr/>
        </p:nvPicPr>
        <p:blipFill>
          <a:blip r:embed="rId3" cstate="print"/>
          <a:srcRect/>
          <a:stretch>
            <a:fillRect/>
          </a:stretch>
        </p:blipFill>
        <p:spPr bwMode="auto">
          <a:xfrm>
            <a:off x="3505200" y="5486400"/>
            <a:ext cx="1925326" cy="986782"/>
          </a:xfrm>
          <a:prstGeom prst="rect">
            <a:avLst/>
          </a:prstGeom>
          <a:noFill/>
        </p:spPr>
      </p:pic>
    </p:spTree>
  </p:cSld>
  <p:clrMapOvr>
    <a:masterClrMapping/>
  </p:clrMapOvr>
  <p:transition spd="med">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533400"/>
            <a:ext cx="4876800" cy="4724400"/>
          </a:xfrm>
        </p:spPr>
        <p:txBody>
          <a:bodyPr>
            <a:noAutofit/>
          </a:bodyPr>
          <a:lstStyle/>
          <a:p>
            <a:pPr algn="ctr"/>
            <a:r>
              <a:rPr lang="ru-RU" sz="2900" u="sng" dirty="0" smtClean="0"/>
              <a:t>Важным разделом работы правовых инспекторов является обеспечение прав работников по пенсионному обеспечению и отстаиванию интересов членов профсоюза в судах.</a:t>
            </a:r>
            <a:r>
              <a:rPr lang="ru-RU" sz="2900" dirty="0" smtClean="0"/>
              <a:t/>
            </a:r>
            <a:br>
              <a:rPr lang="ru-RU" sz="2900" dirty="0" smtClean="0"/>
            </a:br>
            <a:endParaRPr lang="ru-RU" sz="2900" dirty="0"/>
          </a:p>
        </p:txBody>
      </p:sp>
      <p:pic>
        <p:nvPicPr>
          <p:cNvPr id="2050" name="Picture 2" descr="C:\Users\Ivan\Desktop\работа\Информационная работа\Отчетно-выборная конференция 2019\as.jpg"/>
          <p:cNvPicPr>
            <a:picLocks noChangeAspect="1" noChangeArrowheads="1"/>
          </p:cNvPicPr>
          <p:nvPr/>
        </p:nvPicPr>
        <p:blipFill>
          <a:blip r:embed="rId2" cstate="print"/>
          <a:srcRect/>
          <a:stretch>
            <a:fillRect/>
          </a:stretch>
        </p:blipFill>
        <p:spPr bwMode="auto">
          <a:xfrm>
            <a:off x="4876800" y="990600"/>
            <a:ext cx="3490546" cy="3781425"/>
          </a:xfrm>
          <a:prstGeom prst="rect">
            <a:avLst/>
          </a:prstGeom>
          <a:noFill/>
        </p:spPr>
      </p:pic>
      <p:pic>
        <p:nvPicPr>
          <p:cNvPr id="5" name="Picture 2" descr="C:\Users\Ivan\Desktop\работа\Информационная работа\Отчетно-выборная конференция 2019\лого выбранный1.png"/>
          <p:cNvPicPr>
            <a:picLocks noChangeAspect="1" noChangeArrowheads="1"/>
          </p:cNvPicPr>
          <p:nvPr/>
        </p:nvPicPr>
        <p:blipFill>
          <a:blip r:embed="rId3" cstate="print"/>
          <a:srcRect/>
          <a:stretch>
            <a:fillRect/>
          </a:stretch>
        </p:blipFill>
        <p:spPr bwMode="auto">
          <a:xfrm>
            <a:off x="3505200" y="5486400"/>
            <a:ext cx="1925326" cy="986782"/>
          </a:xfrm>
          <a:prstGeom prst="rect">
            <a:avLst/>
          </a:prstGeom>
          <a:noFill/>
        </p:spPr>
      </p:pic>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quarter" idx="13"/>
          </p:nvPr>
        </p:nvSpPr>
        <p:spPr/>
        <p:txBody>
          <a:bodyPr/>
          <a:lstStyle/>
          <a:p>
            <a:endParaRPr lang="ru-RU" dirty="0"/>
          </a:p>
        </p:txBody>
      </p:sp>
      <p:pic>
        <p:nvPicPr>
          <p:cNvPr id="4" name="Picture 2" descr="C:\Users\Ivan\Desktop\работа\Информационная работа\Отчетно-выборная конференция 2019\лого выбранный1.png"/>
          <p:cNvPicPr>
            <a:picLocks noChangeAspect="1" noChangeArrowheads="1"/>
          </p:cNvPicPr>
          <p:nvPr/>
        </p:nvPicPr>
        <p:blipFill>
          <a:blip r:embed="rId2" cstate="print"/>
          <a:srcRect/>
          <a:stretch>
            <a:fillRect/>
          </a:stretch>
        </p:blipFill>
        <p:spPr bwMode="auto">
          <a:xfrm>
            <a:off x="3505200" y="5486400"/>
            <a:ext cx="1925326" cy="986782"/>
          </a:xfrm>
          <a:prstGeom prst="rect">
            <a:avLst/>
          </a:prstGeom>
          <a:noFill/>
        </p:spPr>
      </p:pic>
      <p:pic>
        <p:nvPicPr>
          <p:cNvPr id="2049" name="Picture 1" descr="C:\Users\Ivan\Desktop\работа\Информационная работа\Отчетно-выборная конференция 2019\11.jpg"/>
          <p:cNvPicPr>
            <a:picLocks noChangeAspect="1" noChangeArrowheads="1"/>
          </p:cNvPicPr>
          <p:nvPr/>
        </p:nvPicPr>
        <p:blipFill>
          <a:blip r:embed="rId3" cstate="print"/>
          <a:srcRect/>
          <a:stretch>
            <a:fillRect/>
          </a:stretch>
        </p:blipFill>
        <p:spPr bwMode="auto">
          <a:xfrm>
            <a:off x="-20709" y="990600"/>
            <a:ext cx="8755565" cy="4188079"/>
          </a:xfrm>
          <a:prstGeom prst="rect">
            <a:avLst/>
          </a:prstGeom>
          <a:noFill/>
        </p:spPr>
      </p:pic>
    </p:spTree>
  </p:cSld>
  <p:clrMapOvr>
    <a:masterClrMapping/>
  </p:clrMapOvr>
  <p:transition spd="med">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quarter" idx="13"/>
          </p:nvPr>
        </p:nvSpPr>
        <p:spPr>
          <a:xfrm>
            <a:off x="381000" y="609600"/>
            <a:ext cx="8229600" cy="1447799"/>
          </a:xfrm>
        </p:spPr>
        <p:txBody>
          <a:bodyPr>
            <a:normAutofit fontScale="92500"/>
          </a:bodyPr>
          <a:lstStyle/>
          <a:p>
            <a:pPr algn="just"/>
            <a:r>
              <a:rPr lang="ru-RU" sz="2500" dirty="0" smtClean="0">
                <a:latin typeface="Times New Roman" pitchFamily="18" charset="0"/>
                <a:cs typeface="Times New Roman" pitchFamily="18" charset="0"/>
              </a:rPr>
              <a:t>подсчитан стаж лечебной деятельности для назначения досрочной трудовой пенсии </a:t>
            </a:r>
            <a:r>
              <a:rPr lang="ru-RU" sz="2500" b="1" dirty="0" smtClean="0">
                <a:latin typeface="Times New Roman" pitchFamily="18" charset="0"/>
                <a:cs typeface="Times New Roman" pitchFamily="18" charset="0"/>
              </a:rPr>
              <a:t>686 </a:t>
            </a:r>
            <a:r>
              <a:rPr lang="ru-RU" sz="2500" dirty="0" smtClean="0">
                <a:latin typeface="Times New Roman" pitchFamily="18" charset="0"/>
                <a:cs typeface="Times New Roman" pitchFamily="18" charset="0"/>
              </a:rPr>
              <a:t>обратившимся членам профсоюза.</a:t>
            </a:r>
          </a:p>
          <a:p>
            <a:endParaRPr lang="ru-RU" dirty="0"/>
          </a:p>
        </p:txBody>
      </p:sp>
      <p:pic>
        <p:nvPicPr>
          <p:cNvPr id="4" name="Picture 3" descr="C:\Users\Ivan\Desktop\работа\Информационная работа\Отчетно-выборная конференция 2019\mediki-680x396.jpg"/>
          <p:cNvPicPr>
            <a:picLocks noChangeAspect="1" noChangeArrowheads="1"/>
          </p:cNvPicPr>
          <p:nvPr/>
        </p:nvPicPr>
        <p:blipFill>
          <a:blip r:embed="rId2" cstate="print"/>
          <a:srcRect/>
          <a:stretch>
            <a:fillRect/>
          </a:stretch>
        </p:blipFill>
        <p:spPr bwMode="auto">
          <a:xfrm>
            <a:off x="1219200" y="1752600"/>
            <a:ext cx="6400800" cy="3727400"/>
          </a:xfrm>
          <a:prstGeom prst="rect">
            <a:avLst/>
          </a:prstGeom>
          <a:noFill/>
        </p:spPr>
      </p:pic>
      <p:pic>
        <p:nvPicPr>
          <p:cNvPr id="5" name="Picture 2" descr="C:\Users\Ivan\Desktop\работа\Информационная работа\Отчетно-выборная конференция 2019\лого выбранный1.png"/>
          <p:cNvPicPr>
            <a:picLocks noChangeAspect="1" noChangeArrowheads="1"/>
          </p:cNvPicPr>
          <p:nvPr/>
        </p:nvPicPr>
        <p:blipFill>
          <a:blip r:embed="rId3" cstate="print"/>
          <a:srcRect/>
          <a:stretch>
            <a:fillRect/>
          </a:stretch>
        </p:blipFill>
        <p:spPr bwMode="auto">
          <a:xfrm>
            <a:off x="3505200" y="5486400"/>
            <a:ext cx="1925326" cy="986782"/>
          </a:xfrm>
          <a:prstGeom prst="rect">
            <a:avLst/>
          </a:prstGeom>
          <a:noFill/>
        </p:spPr>
      </p:pic>
    </p:spTree>
  </p:cSld>
  <p:clrMapOvr>
    <a:masterClrMapping/>
  </p:clrMapOvr>
  <p:transition spd="med">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Ivan\Desktop\работа\Информационная работа\Отчетно-выборная конференция 2019\лого выбранный1.png"/>
          <p:cNvPicPr>
            <a:picLocks noChangeAspect="1" noChangeArrowheads="1"/>
          </p:cNvPicPr>
          <p:nvPr/>
        </p:nvPicPr>
        <p:blipFill>
          <a:blip r:embed="rId2" cstate="print"/>
          <a:srcRect/>
          <a:stretch>
            <a:fillRect/>
          </a:stretch>
        </p:blipFill>
        <p:spPr bwMode="auto">
          <a:xfrm>
            <a:off x="3505200" y="5486400"/>
            <a:ext cx="1925326" cy="986782"/>
          </a:xfrm>
          <a:prstGeom prst="rect">
            <a:avLst/>
          </a:prstGeom>
          <a:noFill/>
        </p:spPr>
      </p:pic>
      <p:sp>
        <p:nvSpPr>
          <p:cNvPr id="6" name="Содержимое 2"/>
          <p:cNvSpPr>
            <a:spLocks noGrp="1"/>
          </p:cNvSpPr>
          <p:nvPr>
            <p:ph sz="quarter" idx="13"/>
          </p:nvPr>
        </p:nvSpPr>
        <p:spPr>
          <a:xfrm>
            <a:off x="228600" y="457200"/>
            <a:ext cx="8534400" cy="1371600"/>
          </a:xfrm>
        </p:spPr>
        <p:txBody>
          <a:bodyPr>
            <a:normAutofit/>
          </a:bodyPr>
          <a:lstStyle/>
          <a:p>
            <a:pPr algn="just"/>
            <a:r>
              <a:rPr lang="ru-RU" sz="2500" dirty="0" smtClean="0">
                <a:latin typeface="Times New Roman" pitchFamily="18" charset="0"/>
                <a:cs typeface="Times New Roman" pitchFamily="18" charset="0"/>
              </a:rPr>
              <a:t>подготовлено   </a:t>
            </a:r>
            <a:r>
              <a:rPr lang="ru-RU" sz="2500" b="1" dirty="0" smtClean="0">
                <a:latin typeface="Times New Roman" pitchFamily="18" charset="0"/>
                <a:cs typeface="Times New Roman" pitchFamily="18" charset="0"/>
              </a:rPr>
              <a:t>720</a:t>
            </a:r>
            <a:r>
              <a:rPr lang="ru-RU" sz="2500" dirty="0" smtClean="0">
                <a:latin typeface="Times New Roman" pitchFamily="18" charset="0"/>
                <a:cs typeface="Times New Roman" pitchFamily="18" charset="0"/>
              </a:rPr>
              <a:t>  исковых заявления в суд.</a:t>
            </a:r>
          </a:p>
          <a:p>
            <a:pPr algn="just"/>
            <a:endParaRPr lang="ru-RU" sz="2500" dirty="0" smtClean="0">
              <a:latin typeface="Times New Roman" pitchFamily="18" charset="0"/>
              <a:cs typeface="Times New Roman" pitchFamily="18" charset="0"/>
            </a:endParaRPr>
          </a:p>
          <a:p>
            <a:endParaRPr lang="ru-RU" sz="2500" dirty="0" smtClean="0">
              <a:latin typeface="Times New Roman" pitchFamily="18" charset="0"/>
              <a:cs typeface="Times New Roman" pitchFamily="18" charset="0"/>
            </a:endParaRPr>
          </a:p>
        </p:txBody>
      </p:sp>
      <p:pic>
        <p:nvPicPr>
          <p:cNvPr id="3074" name="Picture 2" descr="C:\Users\Ivan\Desktop\работа\Информационная работа\Отчетно-выборная конференция 2019\339_12493.jpg"/>
          <p:cNvPicPr>
            <a:picLocks noChangeAspect="1" noChangeArrowheads="1"/>
          </p:cNvPicPr>
          <p:nvPr/>
        </p:nvPicPr>
        <p:blipFill>
          <a:blip r:embed="rId3" cstate="print"/>
          <a:srcRect/>
          <a:stretch>
            <a:fillRect/>
          </a:stretch>
        </p:blipFill>
        <p:spPr bwMode="auto">
          <a:xfrm>
            <a:off x="304800" y="838200"/>
            <a:ext cx="8229600" cy="4526280"/>
          </a:xfrm>
          <a:prstGeom prst="rect">
            <a:avLst/>
          </a:prstGeom>
          <a:noFill/>
        </p:spPr>
      </p:pic>
    </p:spTree>
  </p:cSld>
  <p:clrMapOvr>
    <a:masterClrMapping/>
  </p:clrMapOvr>
  <p:transition spd="med">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quarter" idx="13"/>
          </p:nvPr>
        </p:nvSpPr>
        <p:spPr>
          <a:xfrm>
            <a:off x="3581400" y="990600"/>
            <a:ext cx="5029201" cy="4231585"/>
          </a:xfrm>
        </p:spPr>
        <p:txBody>
          <a:bodyPr>
            <a:normAutofit/>
          </a:bodyPr>
          <a:lstStyle/>
          <a:p>
            <a:pPr algn="just"/>
            <a:r>
              <a:rPr lang="ru-RU" sz="2200" dirty="0" smtClean="0">
                <a:latin typeface="Times New Roman" pitchFamily="18" charset="0"/>
                <a:cs typeface="Times New Roman" pitchFamily="18" charset="0"/>
              </a:rPr>
              <a:t>В течении года оказывалась судебная защита прав и интересов работников здравоохранения в судебных инстанциях. Некоторые дела прошли кассационную инстанцию, Верховный суд РФ.</a:t>
            </a:r>
          </a:p>
        </p:txBody>
      </p:sp>
      <p:pic>
        <p:nvPicPr>
          <p:cNvPr id="5" name="Picture 2" descr="C:\Users\Ivan\Desktop\работа\Информационная работа\Отчетно-выборная конференция 2019\лого выбранный1.png"/>
          <p:cNvPicPr>
            <a:picLocks noChangeAspect="1" noChangeArrowheads="1"/>
          </p:cNvPicPr>
          <p:nvPr/>
        </p:nvPicPr>
        <p:blipFill>
          <a:blip r:embed="rId2" cstate="print"/>
          <a:srcRect/>
          <a:stretch>
            <a:fillRect/>
          </a:stretch>
        </p:blipFill>
        <p:spPr bwMode="auto">
          <a:xfrm>
            <a:off x="3505200" y="5486400"/>
            <a:ext cx="1925326" cy="986782"/>
          </a:xfrm>
          <a:prstGeom prst="rect">
            <a:avLst/>
          </a:prstGeom>
          <a:noFill/>
        </p:spPr>
      </p:pic>
      <p:pic>
        <p:nvPicPr>
          <p:cNvPr id="1026" name="Picture 2" descr="C:\Users\Ivan\Desktop\работа\Информационная работа\Отчетно-выборная конференция 2019\voronezh-sud-400x300.jpg"/>
          <p:cNvPicPr>
            <a:picLocks noChangeAspect="1" noChangeArrowheads="1"/>
          </p:cNvPicPr>
          <p:nvPr/>
        </p:nvPicPr>
        <p:blipFill>
          <a:blip r:embed="rId3" cstate="print"/>
          <a:srcRect/>
          <a:stretch>
            <a:fillRect/>
          </a:stretch>
        </p:blipFill>
        <p:spPr bwMode="auto">
          <a:xfrm>
            <a:off x="0" y="1905000"/>
            <a:ext cx="3505200" cy="2628900"/>
          </a:xfrm>
          <a:prstGeom prst="rect">
            <a:avLst/>
          </a:prstGeom>
          <a:noFill/>
        </p:spPr>
      </p:pic>
    </p:spTree>
  </p:cSld>
  <p:clrMapOvr>
    <a:masterClrMapping/>
  </p:clrMapOvr>
  <p:transition spd="med">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quarter" idx="13"/>
          </p:nvPr>
        </p:nvSpPr>
        <p:spPr>
          <a:xfrm>
            <a:off x="304800" y="0"/>
            <a:ext cx="8229600" cy="3657600"/>
          </a:xfrm>
        </p:spPr>
        <p:txBody>
          <a:bodyPr>
            <a:normAutofit/>
          </a:bodyPr>
          <a:lstStyle/>
          <a:p>
            <a:pPr algn="just"/>
            <a:r>
              <a:rPr lang="ru-RU" dirty="0" smtClean="0">
                <a:latin typeface="Times New Roman" pitchFamily="18" charset="0"/>
                <a:cs typeface="Times New Roman" pitchFamily="18" charset="0"/>
              </a:rPr>
              <a:t>в судах  рассмотрено </a:t>
            </a:r>
            <a:r>
              <a:rPr lang="ru-RU" b="1" dirty="0" smtClean="0">
                <a:latin typeface="Times New Roman" pitchFamily="18" charset="0"/>
                <a:cs typeface="Times New Roman" pitchFamily="18" charset="0"/>
              </a:rPr>
              <a:t>541 дело</a:t>
            </a:r>
            <a:r>
              <a:rPr lang="ru-RU" dirty="0" smtClean="0">
                <a:latin typeface="Times New Roman" pitchFamily="18" charset="0"/>
                <a:cs typeface="Times New Roman" pitchFamily="18" charset="0"/>
              </a:rPr>
              <a:t>. </a:t>
            </a:r>
          </a:p>
          <a:p>
            <a:pPr algn="just"/>
            <a:r>
              <a:rPr lang="ru-RU" dirty="0" smtClean="0">
                <a:latin typeface="Times New Roman" pitchFamily="18" charset="0"/>
                <a:cs typeface="Times New Roman" pitchFamily="18" charset="0"/>
              </a:rPr>
              <a:t>Экономическая выгода для работников за отчетный период по судебным решениям и иным обращениям членов Профсоюза составила </a:t>
            </a:r>
            <a:r>
              <a:rPr lang="ru-RU" b="1" dirty="0" smtClean="0">
                <a:latin typeface="Times New Roman" pitchFamily="18" charset="0"/>
                <a:cs typeface="Times New Roman" pitchFamily="18" charset="0"/>
              </a:rPr>
              <a:t>12 271 272,00 рублей. </a:t>
            </a:r>
          </a:p>
          <a:p>
            <a:pPr algn="just"/>
            <a:endParaRPr lang="ru-RU" sz="2200" dirty="0" smtClean="0">
              <a:latin typeface="Times New Roman" pitchFamily="18" charset="0"/>
              <a:cs typeface="Times New Roman" pitchFamily="18" charset="0"/>
            </a:endParaRPr>
          </a:p>
        </p:txBody>
      </p:sp>
      <p:pic>
        <p:nvPicPr>
          <p:cNvPr id="5" name="Picture 2" descr="C:\Users\Ivan\Desktop\работа\Информационная работа\Отчетно-выборная конференция 2019\лого выбранный1.png"/>
          <p:cNvPicPr>
            <a:picLocks noChangeAspect="1" noChangeArrowheads="1"/>
          </p:cNvPicPr>
          <p:nvPr/>
        </p:nvPicPr>
        <p:blipFill>
          <a:blip r:embed="rId2" cstate="print"/>
          <a:srcRect/>
          <a:stretch>
            <a:fillRect/>
          </a:stretch>
        </p:blipFill>
        <p:spPr bwMode="auto">
          <a:xfrm>
            <a:off x="3505200" y="5486400"/>
            <a:ext cx="1925326" cy="986782"/>
          </a:xfrm>
          <a:prstGeom prst="rect">
            <a:avLst/>
          </a:prstGeom>
          <a:noFill/>
        </p:spPr>
      </p:pic>
      <p:pic>
        <p:nvPicPr>
          <p:cNvPr id="5122" name="Picture 2" descr="C:\Users\Ivan\Desktop\работа\Информационная работа\Отчетно-выборная конференция 2019\fadca97a6983b01dfc27a975054a8d5f-300x203.jpg"/>
          <p:cNvPicPr>
            <a:picLocks noChangeAspect="1" noChangeArrowheads="1"/>
          </p:cNvPicPr>
          <p:nvPr/>
        </p:nvPicPr>
        <p:blipFill>
          <a:blip r:embed="rId3" cstate="print"/>
          <a:srcRect/>
          <a:stretch>
            <a:fillRect/>
          </a:stretch>
        </p:blipFill>
        <p:spPr bwMode="auto">
          <a:xfrm>
            <a:off x="1981200" y="2362200"/>
            <a:ext cx="4495800" cy="3042158"/>
          </a:xfrm>
          <a:prstGeom prst="rect">
            <a:avLst/>
          </a:prstGeom>
          <a:noFill/>
        </p:spPr>
      </p:pic>
    </p:spTree>
  </p:cSld>
  <p:clrMapOvr>
    <a:masterClrMapping/>
  </p:clrMapOvr>
  <p:transition spd="med">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rot="21420000">
            <a:off x="53731" y="1575599"/>
            <a:ext cx="7854922" cy="2259001"/>
          </a:xfrm>
        </p:spPr>
        <p:txBody>
          <a:bodyPr>
            <a:noAutofit/>
          </a:bodyPr>
          <a:lstStyle/>
          <a:p>
            <a:pPr algn="ctr"/>
            <a:r>
              <a:rPr lang="ru-RU" sz="5400" b="1" dirty="0" smtClean="0"/>
              <a:t>Информация о работе технического инспектора труда ЦК Профсоюза</a:t>
            </a:r>
            <a:endParaRPr lang="ru-RU" sz="5000" dirty="0"/>
          </a:p>
        </p:txBody>
      </p:sp>
      <p:pic>
        <p:nvPicPr>
          <p:cNvPr id="4" name="Picture 2" descr="C:\Users\Ivan\Desktop\работа\Информационная работа\Отчетно-выборная конференция 2019\лого выбранный1.png"/>
          <p:cNvPicPr>
            <a:picLocks noChangeAspect="1" noChangeArrowheads="1"/>
          </p:cNvPicPr>
          <p:nvPr/>
        </p:nvPicPr>
        <p:blipFill>
          <a:blip r:embed="rId2" cstate="print"/>
          <a:srcRect/>
          <a:stretch>
            <a:fillRect/>
          </a:stretch>
        </p:blipFill>
        <p:spPr bwMode="auto">
          <a:xfrm>
            <a:off x="2514600" y="4572000"/>
            <a:ext cx="2956900" cy="1515492"/>
          </a:xfrm>
          <a:prstGeom prst="rect">
            <a:avLst/>
          </a:prstGeom>
          <a:noFill/>
        </p:spPr>
      </p:pic>
    </p:spTree>
  </p:cSld>
  <p:clrMapOvr>
    <a:masterClrMapping/>
  </p:clrMapOvr>
  <p:transition spd="med">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quarter" idx="13"/>
          </p:nvPr>
        </p:nvSpPr>
        <p:spPr>
          <a:xfrm>
            <a:off x="304800" y="304800"/>
            <a:ext cx="6096000" cy="5334000"/>
          </a:xfrm>
        </p:spPr>
        <p:txBody>
          <a:bodyPr>
            <a:normAutofit/>
          </a:bodyPr>
          <a:lstStyle/>
          <a:p>
            <a:r>
              <a:rPr lang="ru-RU" sz="2100" dirty="0" smtClean="0">
                <a:latin typeface="Times New Roman" pitchFamily="18" charset="0"/>
                <a:cs typeface="Times New Roman" pitchFamily="18" charset="0"/>
              </a:rPr>
              <a:t>В организациях здравоохранения на территории Саратовской области, работают:</a:t>
            </a:r>
          </a:p>
          <a:p>
            <a:r>
              <a:rPr lang="ru-RU" sz="2100" b="1" dirty="0" smtClean="0">
                <a:latin typeface="Times New Roman" pitchFamily="18" charset="0"/>
                <a:cs typeface="Times New Roman" pitchFamily="18" charset="0"/>
              </a:rPr>
              <a:t>1 технический инспектор </a:t>
            </a:r>
            <a:r>
              <a:rPr lang="ru-RU" sz="2100" dirty="0" smtClean="0">
                <a:latin typeface="Times New Roman" pitchFamily="18" charset="0"/>
                <a:cs typeface="Times New Roman" pitchFamily="18" charset="0"/>
              </a:rPr>
              <a:t>труда ЦК Профсоюза;</a:t>
            </a:r>
          </a:p>
          <a:p>
            <a:r>
              <a:rPr lang="ru-RU" sz="2100" dirty="0" smtClean="0">
                <a:latin typeface="Times New Roman" pitchFamily="18" charset="0"/>
                <a:cs typeface="Times New Roman" pitchFamily="18" charset="0"/>
              </a:rPr>
              <a:t> </a:t>
            </a:r>
            <a:r>
              <a:rPr lang="ru-RU" sz="2100" b="1" dirty="0" smtClean="0">
                <a:latin typeface="Times New Roman" pitchFamily="18" charset="0"/>
                <a:cs typeface="Times New Roman" pitchFamily="18" charset="0"/>
              </a:rPr>
              <a:t>615 уполномоченных </a:t>
            </a:r>
            <a:r>
              <a:rPr lang="ru-RU" sz="2100" dirty="0" smtClean="0">
                <a:latin typeface="Times New Roman" pitchFamily="18" charset="0"/>
                <a:cs typeface="Times New Roman" pitchFamily="18" charset="0"/>
              </a:rPr>
              <a:t>лиц по охране труда, избранных в 160 организациях;</a:t>
            </a:r>
          </a:p>
          <a:p>
            <a:r>
              <a:rPr lang="ru-RU" sz="2100" b="1" dirty="0" smtClean="0">
                <a:latin typeface="Times New Roman" pitchFamily="18" charset="0"/>
                <a:cs typeface="Times New Roman" pitchFamily="18" charset="0"/>
              </a:rPr>
              <a:t>160 комиссий </a:t>
            </a:r>
            <a:r>
              <a:rPr lang="ru-RU" sz="2100" dirty="0" smtClean="0">
                <a:latin typeface="Times New Roman" pitchFamily="18" charset="0"/>
                <a:cs typeface="Times New Roman" pitchFamily="18" charset="0"/>
              </a:rPr>
              <a:t>по охране труда, в которые избраны (назначены) по 460 представителей от профкомов и от работодателей, в том числе 160 уполномоченных по охране труда;</a:t>
            </a:r>
          </a:p>
          <a:p>
            <a:endParaRPr lang="ru-RU" sz="2100" dirty="0" smtClean="0">
              <a:latin typeface="Times New Roman" pitchFamily="18" charset="0"/>
              <a:cs typeface="Times New Roman" pitchFamily="18" charset="0"/>
            </a:endParaRPr>
          </a:p>
        </p:txBody>
      </p:sp>
      <p:pic>
        <p:nvPicPr>
          <p:cNvPr id="5" name="Picture 2" descr="C:\Users\Ivan\Desktop\работа\Информационная работа\Отчетно-выборная конференция 2019\лого выбранный1.png"/>
          <p:cNvPicPr>
            <a:picLocks noChangeAspect="1" noChangeArrowheads="1"/>
          </p:cNvPicPr>
          <p:nvPr/>
        </p:nvPicPr>
        <p:blipFill>
          <a:blip r:embed="rId2" cstate="print"/>
          <a:srcRect/>
          <a:stretch>
            <a:fillRect/>
          </a:stretch>
        </p:blipFill>
        <p:spPr bwMode="auto">
          <a:xfrm>
            <a:off x="3505200" y="5486400"/>
            <a:ext cx="1925326" cy="986782"/>
          </a:xfrm>
          <a:prstGeom prst="rect">
            <a:avLst/>
          </a:prstGeom>
          <a:noFill/>
        </p:spPr>
      </p:pic>
      <p:pic>
        <p:nvPicPr>
          <p:cNvPr id="6146" name="Picture 2" descr="C:\Users\Ivan\Desktop\работа\Информационная работа\Отчетно-выборная конференция 2019\e801013161b8d4e7ae93aacbd610dea5.jpg"/>
          <p:cNvPicPr>
            <a:picLocks noChangeAspect="1" noChangeArrowheads="1"/>
          </p:cNvPicPr>
          <p:nvPr/>
        </p:nvPicPr>
        <p:blipFill>
          <a:blip r:embed="rId3" cstate="print"/>
          <a:srcRect/>
          <a:stretch>
            <a:fillRect/>
          </a:stretch>
        </p:blipFill>
        <p:spPr bwMode="auto">
          <a:xfrm>
            <a:off x="6096000" y="3276600"/>
            <a:ext cx="2617128" cy="2051446"/>
          </a:xfrm>
          <a:prstGeom prst="rect">
            <a:avLst/>
          </a:prstGeom>
          <a:noFill/>
        </p:spPr>
      </p:pic>
    </p:spTree>
  </p:cSld>
  <p:clrMapOvr>
    <a:masterClrMapping/>
  </p:clrMapOvr>
  <p:transition spd="med">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28600"/>
            <a:ext cx="7797662" cy="1151965"/>
          </a:xfrm>
        </p:spPr>
        <p:txBody>
          <a:bodyPr>
            <a:noAutofit/>
          </a:bodyPr>
          <a:lstStyle/>
          <a:p>
            <a:pPr algn="ctr"/>
            <a:r>
              <a:rPr lang="ru-RU" sz="4000" dirty="0" smtClean="0"/>
              <a:t>Цель работы технического инспектора труда ЦК профсоюза:</a:t>
            </a:r>
            <a:endParaRPr lang="ru-RU" sz="4000" dirty="0"/>
          </a:p>
        </p:txBody>
      </p:sp>
      <p:sp>
        <p:nvSpPr>
          <p:cNvPr id="3" name="Содержимое 2"/>
          <p:cNvSpPr>
            <a:spLocks noGrp="1"/>
          </p:cNvSpPr>
          <p:nvPr>
            <p:ph sz="quarter" idx="13"/>
          </p:nvPr>
        </p:nvSpPr>
        <p:spPr>
          <a:xfrm>
            <a:off x="0" y="1752600"/>
            <a:ext cx="5181600" cy="3311189"/>
          </a:xfrm>
        </p:spPr>
        <p:txBody>
          <a:bodyPr>
            <a:normAutofit/>
          </a:bodyPr>
          <a:lstStyle/>
          <a:p>
            <a:pPr algn="just"/>
            <a:r>
              <a:rPr lang="ru-RU" sz="2100" dirty="0" smtClean="0">
                <a:latin typeface="Times New Roman" pitchFamily="18" charset="0"/>
                <a:cs typeface="Times New Roman" pitchFamily="18" charset="0"/>
              </a:rPr>
              <a:t>профилактика, основанная на повышении компетентности профсоюзного актива в осуществлении профсоюзного контроля в рамках социального партнерства.</a:t>
            </a:r>
          </a:p>
        </p:txBody>
      </p:sp>
      <p:pic>
        <p:nvPicPr>
          <p:cNvPr id="4" name="Picture 2" descr="C:\Users\Ivan\Desktop\работа\Информационная работа\Отчетно-выборная конференция 2019\лого выбранный1.png"/>
          <p:cNvPicPr>
            <a:picLocks noChangeAspect="1" noChangeArrowheads="1"/>
          </p:cNvPicPr>
          <p:nvPr/>
        </p:nvPicPr>
        <p:blipFill>
          <a:blip r:embed="rId2" cstate="print"/>
          <a:srcRect/>
          <a:stretch>
            <a:fillRect/>
          </a:stretch>
        </p:blipFill>
        <p:spPr bwMode="auto">
          <a:xfrm>
            <a:off x="3505200" y="5486400"/>
            <a:ext cx="1925326" cy="986782"/>
          </a:xfrm>
          <a:prstGeom prst="rect">
            <a:avLst/>
          </a:prstGeom>
          <a:noFill/>
        </p:spPr>
      </p:pic>
      <p:pic>
        <p:nvPicPr>
          <p:cNvPr id="7170" name="Picture 2" descr="C:\Users\Ivan\Desktop\работа\Информационная работа\Отчетно-выборная конференция 2019\oxrana.jpg"/>
          <p:cNvPicPr>
            <a:picLocks noChangeAspect="1" noChangeArrowheads="1"/>
          </p:cNvPicPr>
          <p:nvPr/>
        </p:nvPicPr>
        <p:blipFill>
          <a:blip r:embed="rId3" cstate="print"/>
          <a:srcRect/>
          <a:stretch>
            <a:fillRect/>
          </a:stretch>
        </p:blipFill>
        <p:spPr bwMode="auto">
          <a:xfrm>
            <a:off x="5430202" y="1371600"/>
            <a:ext cx="3075814" cy="4114800"/>
          </a:xfrm>
          <a:prstGeom prst="rect">
            <a:avLst/>
          </a:prstGeom>
          <a:noFill/>
        </p:spPr>
      </p:pic>
    </p:spTree>
  </p:cSld>
  <p:clrMapOvr>
    <a:masterClrMapping/>
  </p:clrMapOvr>
  <p:transition spd="med">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3400" y="0"/>
            <a:ext cx="7797662" cy="1151965"/>
          </a:xfrm>
        </p:spPr>
        <p:txBody>
          <a:bodyPr>
            <a:noAutofit/>
          </a:bodyPr>
          <a:lstStyle/>
          <a:p>
            <a:r>
              <a:rPr lang="ru-RU" sz="4000" dirty="0" smtClean="0"/>
              <a:t>Техническим инспектором труда:</a:t>
            </a:r>
            <a:endParaRPr lang="ru-RU" sz="4000" dirty="0"/>
          </a:p>
        </p:txBody>
      </p:sp>
      <p:sp>
        <p:nvSpPr>
          <p:cNvPr id="3" name="Содержимое 2"/>
          <p:cNvSpPr>
            <a:spLocks noGrp="1"/>
          </p:cNvSpPr>
          <p:nvPr>
            <p:ph sz="quarter" idx="13"/>
          </p:nvPr>
        </p:nvSpPr>
        <p:spPr>
          <a:xfrm>
            <a:off x="514351" y="1219200"/>
            <a:ext cx="4362449" cy="4155385"/>
          </a:xfrm>
        </p:spPr>
        <p:txBody>
          <a:bodyPr>
            <a:normAutofit/>
          </a:bodyPr>
          <a:lstStyle/>
          <a:p>
            <a:pPr algn="just"/>
            <a:r>
              <a:rPr lang="ru-RU" sz="2100" b="1" dirty="0" smtClean="0">
                <a:latin typeface="Times New Roman" pitchFamily="18" charset="0"/>
                <a:cs typeface="Times New Roman" pitchFamily="18" charset="0"/>
              </a:rPr>
              <a:t>за 5 лет </a:t>
            </a:r>
            <a:r>
              <a:rPr lang="ru-RU" sz="2100" dirty="0" smtClean="0">
                <a:latin typeface="Times New Roman" pitchFamily="18" charset="0"/>
                <a:cs typeface="Times New Roman" pitchFamily="18" charset="0"/>
              </a:rPr>
              <a:t>проведено </a:t>
            </a:r>
            <a:r>
              <a:rPr lang="ru-RU" sz="2100" b="1" dirty="0" smtClean="0">
                <a:latin typeface="Times New Roman" pitchFamily="18" charset="0"/>
                <a:cs typeface="Times New Roman" pitchFamily="18" charset="0"/>
              </a:rPr>
              <a:t>110 комплексных проверок</a:t>
            </a:r>
            <a:r>
              <a:rPr lang="ru-RU" sz="2100" dirty="0" smtClean="0">
                <a:latin typeface="Times New Roman" pitchFamily="18" charset="0"/>
                <a:cs typeface="Times New Roman" pitchFamily="18" charset="0"/>
              </a:rPr>
              <a:t> учреждений, в ходе которых выявлено </a:t>
            </a:r>
            <a:r>
              <a:rPr lang="ru-RU" sz="2100" b="1" dirty="0" smtClean="0">
                <a:latin typeface="Times New Roman" pitchFamily="18" charset="0"/>
                <a:cs typeface="Times New Roman" pitchFamily="18" charset="0"/>
              </a:rPr>
              <a:t>1089 нарушений</a:t>
            </a:r>
            <a:r>
              <a:rPr lang="ru-RU" sz="2100" dirty="0" smtClean="0">
                <a:latin typeface="Times New Roman" pitchFamily="18" charset="0"/>
                <a:cs typeface="Times New Roman" pitchFamily="18" charset="0"/>
              </a:rPr>
              <a:t> норм охраны труда и законодательства об охране труда.</a:t>
            </a:r>
          </a:p>
        </p:txBody>
      </p:sp>
      <p:pic>
        <p:nvPicPr>
          <p:cNvPr id="4" name="Picture 2" descr="C:\Users\Ivan\Desktop\работа\Информационная работа\Отчетно-выборная конференция 2019\лого выбранный1.png"/>
          <p:cNvPicPr>
            <a:picLocks noChangeAspect="1" noChangeArrowheads="1"/>
          </p:cNvPicPr>
          <p:nvPr/>
        </p:nvPicPr>
        <p:blipFill>
          <a:blip r:embed="rId2" cstate="print"/>
          <a:srcRect/>
          <a:stretch>
            <a:fillRect/>
          </a:stretch>
        </p:blipFill>
        <p:spPr bwMode="auto">
          <a:xfrm>
            <a:off x="3505200" y="5486400"/>
            <a:ext cx="1925326" cy="986782"/>
          </a:xfrm>
          <a:prstGeom prst="rect">
            <a:avLst/>
          </a:prstGeom>
          <a:noFill/>
        </p:spPr>
      </p:pic>
      <p:pic>
        <p:nvPicPr>
          <p:cNvPr id="8194" name="Picture 2" descr="C:\Users\Ivan\Desktop\работа\Информационная работа\Отчетно-выборная конференция 2019\Без названия.jpg"/>
          <p:cNvPicPr>
            <a:picLocks noChangeAspect="1" noChangeArrowheads="1"/>
          </p:cNvPicPr>
          <p:nvPr/>
        </p:nvPicPr>
        <p:blipFill>
          <a:blip r:embed="rId3" cstate="print"/>
          <a:srcRect/>
          <a:stretch>
            <a:fillRect/>
          </a:stretch>
        </p:blipFill>
        <p:spPr bwMode="auto">
          <a:xfrm>
            <a:off x="5029200" y="1371600"/>
            <a:ext cx="3605213" cy="3605213"/>
          </a:xfrm>
          <a:prstGeom prst="rect">
            <a:avLst/>
          </a:prstGeom>
          <a:noFill/>
        </p:spPr>
      </p:pic>
    </p:spTree>
  </p:cSld>
  <p:clrMapOvr>
    <a:masterClrMapping/>
  </p:clrMapOvr>
  <p:transition spd="med">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3400" y="457200"/>
            <a:ext cx="7797662" cy="1151965"/>
          </a:xfrm>
        </p:spPr>
        <p:txBody>
          <a:bodyPr>
            <a:noAutofit/>
          </a:bodyPr>
          <a:lstStyle/>
          <a:p>
            <a:pPr algn="ctr"/>
            <a:r>
              <a:rPr lang="ru-RU" sz="3000" dirty="0" smtClean="0"/>
              <a:t>основные усилия направляются на повышение уровня работы по охране труда:</a:t>
            </a:r>
          </a:p>
        </p:txBody>
      </p:sp>
      <p:sp>
        <p:nvSpPr>
          <p:cNvPr id="3" name="Содержимое 2"/>
          <p:cNvSpPr>
            <a:spLocks noGrp="1"/>
          </p:cNvSpPr>
          <p:nvPr>
            <p:ph sz="quarter" idx="13"/>
          </p:nvPr>
        </p:nvSpPr>
        <p:spPr>
          <a:xfrm>
            <a:off x="228601" y="2063396"/>
            <a:ext cx="3200400" cy="3311189"/>
          </a:xfrm>
        </p:spPr>
        <p:txBody>
          <a:bodyPr>
            <a:normAutofit fontScale="92500" lnSpcReduction="20000"/>
          </a:bodyPr>
          <a:lstStyle/>
          <a:p>
            <a:r>
              <a:rPr lang="ru-RU" sz="2100" dirty="0" smtClean="0">
                <a:latin typeface="Times New Roman" pitchFamily="18" charset="0"/>
                <a:cs typeface="Times New Roman" pitchFamily="18" charset="0"/>
              </a:rPr>
              <a:t>обучение руководителей, специалистов, работников;</a:t>
            </a:r>
          </a:p>
          <a:p>
            <a:r>
              <a:rPr lang="ru-RU" sz="2100" dirty="0" smtClean="0">
                <a:latin typeface="Times New Roman" pitchFamily="18" charset="0"/>
                <a:cs typeface="Times New Roman" pitchFamily="18" charset="0"/>
              </a:rPr>
              <a:t>Инструктажи;</a:t>
            </a:r>
          </a:p>
          <a:p>
            <a:r>
              <a:rPr lang="ru-RU" sz="2100" dirty="0" smtClean="0">
                <a:latin typeface="Times New Roman" pitchFamily="18" charset="0"/>
                <a:cs typeface="Times New Roman" pitchFamily="18" charset="0"/>
              </a:rPr>
              <a:t>обеспечение СИЗ;</a:t>
            </a:r>
          </a:p>
          <a:p>
            <a:r>
              <a:rPr lang="ru-RU" sz="2100" dirty="0" smtClean="0">
                <a:latin typeface="Times New Roman" pitchFamily="18" charset="0"/>
                <a:cs typeface="Times New Roman" pitchFamily="18" charset="0"/>
              </a:rPr>
              <a:t>повышение ответственности должностных лиц.</a:t>
            </a:r>
          </a:p>
          <a:p>
            <a:endParaRPr lang="ru-RU" sz="2100" dirty="0" smtClean="0">
              <a:latin typeface="Times New Roman" pitchFamily="18" charset="0"/>
              <a:cs typeface="Times New Roman" pitchFamily="18" charset="0"/>
            </a:endParaRPr>
          </a:p>
        </p:txBody>
      </p:sp>
      <p:pic>
        <p:nvPicPr>
          <p:cNvPr id="9218" name="Picture 2" descr="C:\Users\Ivan\Desktop\работа\Информационная работа\Отчетно-выборная конференция 2019\ot-plakat.jpg"/>
          <p:cNvPicPr>
            <a:picLocks noChangeAspect="1" noChangeArrowheads="1"/>
          </p:cNvPicPr>
          <p:nvPr/>
        </p:nvPicPr>
        <p:blipFill>
          <a:blip r:embed="rId2" cstate="print"/>
          <a:srcRect/>
          <a:stretch>
            <a:fillRect/>
          </a:stretch>
        </p:blipFill>
        <p:spPr bwMode="auto">
          <a:xfrm>
            <a:off x="3581400" y="1600200"/>
            <a:ext cx="5029325" cy="3551477"/>
          </a:xfrm>
          <a:prstGeom prst="rect">
            <a:avLst/>
          </a:prstGeom>
          <a:noFill/>
        </p:spPr>
      </p:pic>
      <p:pic>
        <p:nvPicPr>
          <p:cNvPr id="5" name="Picture 2" descr="C:\Users\Ivan\Desktop\работа\Информационная работа\Отчетно-выборная конференция 2019\лого выбранный1.png"/>
          <p:cNvPicPr>
            <a:picLocks noChangeAspect="1" noChangeArrowheads="1"/>
          </p:cNvPicPr>
          <p:nvPr/>
        </p:nvPicPr>
        <p:blipFill>
          <a:blip r:embed="rId3" cstate="print"/>
          <a:srcRect/>
          <a:stretch>
            <a:fillRect/>
          </a:stretch>
        </p:blipFill>
        <p:spPr bwMode="auto">
          <a:xfrm>
            <a:off x="3505200" y="5486400"/>
            <a:ext cx="1925326" cy="986782"/>
          </a:xfrm>
          <a:prstGeom prst="rect">
            <a:avLst/>
          </a:prstGeom>
          <a:noFill/>
        </p:spPr>
      </p:pic>
    </p:spTree>
  </p:cSld>
  <p:clrMapOvr>
    <a:masterClrMapping/>
  </p:clrMapOvr>
  <p:transition spd="med">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quarter" idx="13"/>
          </p:nvPr>
        </p:nvSpPr>
        <p:spPr>
          <a:xfrm>
            <a:off x="381000" y="228600"/>
            <a:ext cx="8096249" cy="3352800"/>
          </a:xfrm>
        </p:spPr>
        <p:txBody>
          <a:bodyPr>
            <a:noAutofit/>
          </a:bodyPr>
          <a:lstStyle/>
          <a:p>
            <a:pPr algn="just"/>
            <a:r>
              <a:rPr lang="ru-RU" sz="1800" dirty="0" smtClean="0">
                <a:latin typeface="Times New Roman" pitchFamily="18" charset="0"/>
                <a:cs typeface="Times New Roman" pitchFamily="18" charset="0"/>
              </a:rPr>
              <a:t>Областной комитет Профсоюза расширил свои дополнительные обязательства выплачивать работнику - члену профсоюза -  единовременную  компенсацию в размере </a:t>
            </a:r>
            <a:r>
              <a:rPr lang="ru-RU" sz="1800" b="1" dirty="0" smtClean="0">
                <a:latin typeface="Times New Roman" pitchFamily="18" charset="0"/>
                <a:cs typeface="Times New Roman" pitchFamily="18" charset="0"/>
              </a:rPr>
              <a:t>одной тысячи рублей </a:t>
            </a:r>
            <a:r>
              <a:rPr lang="ru-RU" sz="1800" dirty="0" smtClean="0">
                <a:latin typeface="Times New Roman" pitchFamily="18" charset="0"/>
                <a:cs typeface="Times New Roman" pitchFamily="18" charset="0"/>
              </a:rPr>
              <a:t>при несчастном случае на производстве;</a:t>
            </a:r>
          </a:p>
          <a:p>
            <a:pPr algn="just"/>
            <a:r>
              <a:rPr lang="ru-RU" sz="1800" dirty="0" smtClean="0">
                <a:latin typeface="Times New Roman" pitchFamily="18" charset="0"/>
                <a:cs typeface="Times New Roman" pitchFamily="18" charset="0"/>
              </a:rPr>
              <a:t>при тяжелом несчастном случае или в случае профессионального заболевания - в размере </a:t>
            </a:r>
            <a:r>
              <a:rPr lang="ru-RU" sz="1800" b="1" dirty="0" smtClean="0">
                <a:latin typeface="Times New Roman" pitchFamily="18" charset="0"/>
                <a:cs typeface="Times New Roman" pitchFamily="18" charset="0"/>
              </a:rPr>
              <a:t>десяти тысяч рублей.</a:t>
            </a:r>
          </a:p>
          <a:p>
            <a:endParaRPr lang="ru-RU" sz="2100" dirty="0" smtClean="0">
              <a:latin typeface="Times New Roman" pitchFamily="18" charset="0"/>
              <a:cs typeface="Times New Roman" pitchFamily="18" charset="0"/>
            </a:endParaRPr>
          </a:p>
        </p:txBody>
      </p:sp>
      <p:pic>
        <p:nvPicPr>
          <p:cNvPr id="4" name="Picture 2" descr="C:\Users\Ivan\Desktop\работа\Информационная работа\Отчетно-выборная конференция 2019\лого выбранный1.png"/>
          <p:cNvPicPr>
            <a:picLocks noChangeAspect="1" noChangeArrowheads="1"/>
          </p:cNvPicPr>
          <p:nvPr/>
        </p:nvPicPr>
        <p:blipFill>
          <a:blip r:embed="rId2" cstate="print"/>
          <a:srcRect/>
          <a:stretch>
            <a:fillRect/>
          </a:stretch>
        </p:blipFill>
        <p:spPr bwMode="auto">
          <a:xfrm>
            <a:off x="3505200" y="5486400"/>
            <a:ext cx="1925326" cy="986782"/>
          </a:xfrm>
          <a:prstGeom prst="rect">
            <a:avLst/>
          </a:prstGeom>
          <a:noFill/>
        </p:spPr>
      </p:pic>
      <p:pic>
        <p:nvPicPr>
          <p:cNvPr id="10242" name="Picture 2" descr="C:\Users\Ivan\Desktop\работа\Информационная работа\Отчетно-выборная конференция 2019\rassledovanie-neschastnih-sluchaev-01.jpg"/>
          <p:cNvPicPr>
            <a:picLocks noChangeAspect="1" noChangeArrowheads="1"/>
          </p:cNvPicPr>
          <p:nvPr/>
        </p:nvPicPr>
        <p:blipFill>
          <a:blip r:embed="rId3" cstate="print"/>
          <a:srcRect/>
          <a:stretch>
            <a:fillRect/>
          </a:stretch>
        </p:blipFill>
        <p:spPr bwMode="auto">
          <a:xfrm>
            <a:off x="3276600" y="2819400"/>
            <a:ext cx="5029200" cy="2514600"/>
          </a:xfrm>
          <a:prstGeom prst="rect">
            <a:avLst/>
          </a:prstGeom>
          <a:noFill/>
        </p:spPr>
      </p:pic>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quarter" idx="13"/>
          </p:nvPr>
        </p:nvSpPr>
        <p:spPr>
          <a:xfrm>
            <a:off x="533400" y="1447800"/>
            <a:ext cx="4038601" cy="3393385"/>
          </a:xfrm>
        </p:spPr>
        <p:txBody>
          <a:bodyPr>
            <a:normAutofit/>
          </a:bodyPr>
          <a:lstStyle/>
          <a:p>
            <a:pPr algn="just"/>
            <a:r>
              <a:rPr lang="ru-RU" sz="1500" dirty="0" smtClean="0">
                <a:latin typeface="Times New Roman" pitchFamily="18" charset="0"/>
                <a:cs typeface="Times New Roman" pitchFamily="18" charset="0"/>
              </a:rPr>
              <a:t>“У профсоюзов особая роль. Вы законодательно наделены широкими полномочиями для защиты трудовых прав граждан, и ваш большой, во многом без всякого преувеличения уникальный опыт надёжного партнёрства с государством в этой сфере невозможно переоценить” - сказал Владимир Путин на Х съезде ФНПР</a:t>
            </a:r>
          </a:p>
        </p:txBody>
      </p:sp>
      <p:pic>
        <p:nvPicPr>
          <p:cNvPr id="4" name="Picture 2" descr="C:\Users\Ivan\Desktop\работа\Информационная работа\Отчетно-выборная конференция 2019\лого выбранный1.png"/>
          <p:cNvPicPr>
            <a:picLocks noChangeAspect="1" noChangeArrowheads="1"/>
          </p:cNvPicPr>
          <p:nvPr/>
        </p:nvPicPr>
        <p:blipFill>
          <a:blip r:embed="rId3" cstate="print"/>
          <a:srcRect/>
          <a:stretch>
            <a:fillRect/>
          </a:stretch>
        </p:blipFill>
        <p:spPr bwMode="auto">
          <a:xfrm>
            <a:off x="3505200" y="5486400"/>
            <a:ext cx="1925326" cy="986782"/>
          </a:xfrm>
          <a:prstGeom prst="rect">
            <a:avLst/>
          </a:prstGeom>
          <a:noFill/>
        </p:spPr>
      </p:pic>
      <p:pic>
        <p:nvPicPr>
          <p:cNvPr id="26626" name="Picture 2" descr="C:\Users\Ivan\Desktop\работа\Информационная работа\Отчетно-выборная конференция 2019\13.jpg"/>
          <p:cNvPicPr>
            <a:picLocks noChangeAspect="1" noChangeArrowheads="1"/>
          </p:cNvPicPr>
          <p:nvPr/>
        </p:nvPicPr>
        <p:blipFill>
          <a:blip r:embed="rId4" cstate="print"/>
          <a:srcRect/>
          <a:stretch>
            <a:fillRect/>
          </a:stretch>
        </p:blipFill>
        <p:spPr bwMode="auto">
          <a:xfrm>
            <a:off x="4572000" y="1676400"/>
            <a:ext cx="3961061" cy="2639676"/>
          </a:xfrm>
          <a:prstGeom prst="rect">
            <a:avLst/>
          </a:prstGeom>
          <a:noFill/>
        </p:spPr>
      </p:pic>
    </p:spTree>
  </p:cSld>
  <p:clrMapOvr>
    <a:masterClrMapping/>
  </p:clrMapOvr>
  <p:transition spd="med">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rot="21420000">
            <a:off x="53731" y="2185200"/>
            <a:ext cx="7854922" cy="2259001"/>
          </a:xfrm>
        </p:spPr>
        <p:txBody>
          <a:bodyPr>
            <a:noAutofit/>
          </a:bodyPr>
          <a:lstStyle/>
          <a:p>
            <a:pPr algn="ctr"/>
            <a:r>
              <a:rPr lang="ru-RU" sz="5400" b="1" dirty="0" smtClean="0"/>
              <a:t>Информация о работе главного специалиста по экономической работе и заработной плате</a:t>
            </a:r>
            <a:endParaRPr lang="ru-RU" sz="5000" dirty="0"/>
          </a:p>
        </p:txBody>
      </p:sp>
      <p:pic>
        <p:nvPicPr>
          <p:cNvPr id="4" name="Picture 2" descr="C:\Users\Ivan\Desktop\работа\Информационная работа\Отчетно-выборная конференция 2019\лого выбранный1.png"/>
          <p:cNvPicPr>
            <a:picLocks noChangeAspect="1" noChangeArrowheads="1"/>
          </p:cNvPicPr>
          <p:nvPr/>
        </p:nvPicPr>
        <p:blipFill>
          <a:blip r:embed="rId2" cstate="print"/>
          <a:srcRect/>
          <a:stretch>
            <a:fillRect/>
          </a:stretch>
        </p:blipFill>
        <p:spPr bwMode="auto">
          <a:xfrm>
            <a:off x="2514600" y="4572000"/>
            <a:ext cx="2956900" cy="1515492"/>
          </a:xfrm>
          <a:prstGeom prst="rect">
            <a:avLst/>
          </a:prstGeom>
          <a:noFill/>
        </p:spPr>
      </p:pic>
    </p:spTree>
  </p:cSld>
  <p:clrMapOvr>
    <a:masterClrMapping/>
  </p:clrMapOvr>
  <p:transition spd="med">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quarter" idx="13"/>
          </p:nvPr>
        </p:nvSpPr>
        <p:spPr>
          <a:xfrm>
            <a:off x="0" y="457200"/>
            <a:ext cx="8382000" cy="1945585"/>
          </a:xfrm>
        </p:spPr>
        <p:txBody>
          <a:bodyPr>
            <a:normAutofit/>
          </a:bodyPr>
          <a:lstStyle/>
          <a:p>
            <a:pPr algn="just"/>
            <a:r>
              <a:rPr lang="ru-RU" sz="1800" dirty="0" smtClean="0">
                <a:latin typeface="Times New Roman" pitchFamily="18" charset="0"/>
                <a:cs typeface="Times New Roman" pitchFamily="18" charset="0"/>
              </a:rPr>
              <a:t>Ведется работа по обеспечению профсоюзного контроля правильности применения действующих условий оплаты труда работников здравоохранения, привлечения внимания к этой работе первичных профсоюзных организаций</a:t>
            </a:r>
          </a:p>
        </p:txBody>
      </p:sp>
      <p:pic>
        <p:nvPicPr>
          <p:cNvPr id="11266" name="Picture 2" descr="C:\Users\Ivan\Desktop\работа\Информационная работа\Отчетно-выборная конференция 2019\Без названия (2).jpg"/>
          <p:cNvPicPr>
            <a:picLocks noChangeAspect="1" noChangeArrowheads="1"/>
          </p:cNvPicPr>
          <p:nvPr/>
        </p:nvPicPr>
        <p:blipFill>
          <a:blip r:embed="rId2" cstate="print"/>
          <a:srcRect/>
          <a:stretch>
            <a:fillRect/>
          </a:stretch>
        </p:blipFill>
        <p:spPr bwMode="auto">
          <a:xfrm>
            <a:off x="0" y="2438400"/>
            <a:ext cx="8700029" cy="2733675"/>
          </a:xfrm>
          <a:prstGeom prst="rect">
            <a:avLst/>
          </a:prstGeom>
          <a:noFill/>
        </p:spPr>
      </p:pic>
      <p:pic>
        <p:nvPicPr>
          <p:cNvPr id="5" name="Picture 2" descr="C:\Users\Ivan\Desktop\работа\Информационная работа\Отчетно-выборная конференция 2019\лого выбранный1.png"/>
          <p:cNvPicPr>
            <a:picLocks noChangeAspect="1" noChangeArrowheads="1"/>
          </p:cNvPicPr>
          <p:nvPr/>
        </p:nvPicPr>
        <p:blipFill>
          <a:blip r:embed="rId3" cstate="print"/>
          <a:srcRect/>
          <a:stretch>
            <a:fillRect/>
          </a:stretch>
        </p:blipFill>
        <p:spPr bwMode="auto">
          <a:xfrm>
            <a:off x="3505200" y="5486400"/>
            <a:ext cx="1925326" cy="986782"/>
          </a:xfrm>
          <a:prstGeom prst="rect">
            <a:avLst/>
          </a:prstGeom>
          <a:noFill/>
        </p:spPr>
      </p:pic>
    </p:spTree>
  </p:cSld>
  <p:clrMapOvr>
    <a:masterClrMapping/>
  </p:clrMapOvr>
  <p:transition spd="med">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quarter" idx="13"/>
          </p:nvPr>
        </p:nvSpPr>
        <p:spPr>
          <a:xfrm>
            <a:off x="533400" y="0"/>
            <a:ext cx="7796030" cy="3311189"/>
          </a:xfrm>
        </p:spPr>
        <p:txBody>
          <a:bodyPr/>
          <a:lstStyle/>
          <a:p>
            <a:pPr algn="just"/>
            <a:r>
              <a:rPr lang="ru-RU" sz="1800" dirty="0" smtClean="0">
                <a:latin typeface="Times New Roman" pitchFamily="18" charset="0"/>
                <a:cs typeface="Times New Roman" pitchFamily="18" charset="0"/>
              </a:rPr>
              <a:t>Совместно с Министерством здравоохранения области проводилась работа по подготовке введения новой системы оплаты труда, в рамках которой предусматривалось изменение структуры фонда оплаты труда работников государственных бюджетных учреждений здравоохранения.   </a:t>
            </a:r>
          </a:p>
          <a:p>
            <a:endParaRPr lang="ru-RU" dirty="0"/>
          </a:p>
        </p:txBody>
      </p:sp>
      <p:pic>
        <p:nvPicPr>
          <p:cNvPr id="5" name="Picture 2" descr="C:\Users\Ivan\Desktop\работа\Информационная работа\Отчетно-выборная конференция 2019\лого выбранный1.png"/>
          <p:cNvPicPr>
            <a:picLocks noChangeAspect="1" noChangeArrowheads="1"/>
          </p:cNvPicPr>
          <p:nvPr/>
        </p:nvPicPr>
        <p:blipFill>
          <a:blip r:embed="rId2" cstate="print"/>
          <a:srcRect/>
          <a:stretch>
            <a:fillRect/>
          </a:stretch>
        </p:blipFill>
        <p:spPr bwMode="auto">
          <a:xfrm>
            <a:off x="3505200" y="5486400"/>
            <a:ext cx="1925326" cy="986782"/>
          </a:xfrm>
          <a:prstGeom prst="rect">
            <a:avLst/>
          </a:prstGeom>
          <a:noFill/>
        </p:spPr>
      </p:pic>
      <p:pic>
        <p:nvPicPr>
          <p:cNvPr id="6" name="Picture 2" descr="C:\Users\Ivan\Desktop\работа\Информационная работа\Отчетно-выборная конференция 2019\3f4808b525a42a0bb340252b3c0de1d3_M.jpg"/>
          <p:cNvPicPr>
            <a:picLocks noChangeAspect="1" noChangeArrowheads="1"/>
          </p:cNvPicPr>
          <p:nvPr/>
        </p:nvPicPr>
        <p:blipFill>
          <a:blip r:embed="rId3" cstate="print"/>
          <a:srcRect/>
          <a:stretch>
            <a:fillRect/>
          </a:stretch>
        </p:blipFill>
        <p:spPr bwMode="auto">
          <a:xfrm>
            <a:off x="1981200" y="2514600"/>
            <a:ext cx="5029200" cy="2876702"/>
          </a:xfrm>
          <a:prstGeom prst="rect">
            <a:avLst/>
          </a:prstGeom>
          <a:noFill/>
        </p:spPr>
      </p:pic>
    </p:spTree>
  </p:cSld>
  <p:clrMapOvr>
    <a:masterClrMapping/>
  </p:clrMapOvr>
  <p:transition spd="med">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quarter" idx="13"/>
          </p:nvPr>
        </p:nvSpPr>
        <p:spPr>
          <a:xfrm>
            <a:off x="0" y="457200"/>
            <a:ext cx="8763000" cy="1828800"/>
          </a:xfrm>
        </p:spPr>
        <p:txBody>
          <a:bodyPr/>
          <a:lstStyle/>
          <a:p>
            <a:pPr algn="just"/>
            <a:r>
              <a:rPr lang="ru-RU" sz="1800" dirty="0" smtClean="0">
                <a:latin typeface="Times New Roman" pitchFamily="18" charset="0"/>
                <a:cs typeface="Times New Roman" pitchFamily="18" charset="0"/>
              </a:rPr>
              <a:t>уровень реального содержания заработной платы повышается. </a:t>
            </a:r>
          </a:p>
          <a:p>
            <a:pPr algn="just"/>
            <a:r>
              <a:rPr lang="ru-RU" sz="1800" dirty="0" smtClean="0">
                <a:latin typeface="Times New Roman" pitchFamily="18" charset="0"/>
                <a:cs typeface="Times New Roman" pitchFamily="18" charset="0"/>
              </a:rPr>
              <a:t>Покупательская способность заработной платы  возросла с 2,6 в 2014 году до 2,8 за май-июнь в 2019 году.</a:t>
            </a:r>
          </a:p>
          <a:p>
            <a:endParaRPr lang="ru-RU" dirty="0"/>
          </a:p>
        </p:txBody>
      </p:sp>
      <p:pic>
        <p:nvPicPr>
          <p:cNvPr id="4" name="Picture 2" descr="C:\Users\Ivan\Desktop\работа\Информационная работа\Отчетно-выборная конференция 2019\лого выбранный1.png"/>
          <p:cNvPicPr>
            <a:picLocks noChangeAspect="1" noChangeArrowheads="1"/>
          </p:cNvPicPr>
          <p:nvPr/>
        </p:nvPicPr>
        <p:blipFill>
          <a:blip r:embed="rId2" cstate="print"/>
          <a:srcRect/>
          <a:stretch>
            <a:fillRect/>
          </a:stretch>
        </p:blipFill>
        <p:spPr bwMode="auto">
          <a:xfrm>
            <a:off x="3505200" y="5486400"/>
            <a:ext cx="1925326" cy="986782"/>
          </a:xfrm>
          <a:prstGeom prst="rect">
            <a:avLst/>
          </a:prstGeom>
          <a:noFill/>
        </p:spPr>
      </p:pic>
      <p:pic>
        <p:nvPicPr>
          <p:cNvPr id="6" name="Picture 2" descr="C:\Users\Ivan\Desktop\работа\Информационная работа\Отчетно-выборная конференция 2019\91-6e4beb0144393954a1e7614aee95a489.png"/>
          <p:cNvPicPr>
            <a:picLocks noChangeAspect="1" noChangeArrowheads="1"/>
          </p:cNvPicPr>
          <p:nvPr/>
        </p:nvPicPr>
        <p:blipFill>
          <a:blip r:embed="rId3" cstate="print"/>
          <a:srcRect/>
          <a:stretch>
            <a:fillRect/>
          </a:stretch>
        </p:blipFill>
        <p:spPr bwMode="auto">
          <a:xfrm>
            <a:off x="3048000" y="1447800"/>
            <a:ext cx="5257800" cy="3759699"/>
          </a:xfrm>
          <a:prstGeom prst="rect">
            <a:avLst/>
          </a:prstGeom>
          <a:noFill/>
        </p:spPr>
      </p:pic>
    </p:spTree>
  </p:cSld>
  <p:clrMapOvr>
    <a:masterClrMapping/>
  </p:clrMapOvr>
  <p:transition spd="med">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quarter" idx="13"/>
          </p:nvPr>
        </p:nvSpPr>
        <p:spPr>
          <a:xfrm>
            <a:off x="228600" y="381000"/>
            <a:ext cx="8382000" cy="5486400"/>
          </a:xfrm>
        </p:spPr>
        <p:txBody>
          <a:bodyPr>
            <a:normAutofit fontScale="70000" lnSpcReduction="20000"/>
          </a:bodyPr>
          <a:lstStyle/>
          <a:p>
            <a:pPr algn="just"/>
            <a:r>
              <a:rPr lang="ru-RU" sz="2300" dirty="0" smtClean="0">
                <a:latin typeface="Times New Roman" pitchFamily="18" charset="0"/>
                <a:cs typeface="Times New Roman" pitchFamily="18" charset="0"/>
              </a:rPr>
              <a:t>проводился мониторинг укомплектованности лечебных учреждений с учетом порядков оказания медицинской помощи;	</a:t>
            </a:r>
          </a:p>
          <a:p>
            <a:pPr algn="just"/>
            <a:r>
              <a:rPr lang="ru-RU" sz="2300" dirty="0" smtClean="0">
                <a:latin typeface="Times New Roman" pitchFamily="18" charset="0"/>
                <a:cs typeface="Times New Roman" pitchFamily="18" charset="0"/>
              </a:rPr>
              <a:t>проведена определенная работа для принятия Постановления о разрешении совместительства до нормы рабочего времени;</a:t>
            </a:r>
          </a:p>
          <a:p>
            <a:pPr algn="just"/>
            <a:r>
              <a:rPr lang="ru-RU" sz="2300" dirty="0" smtClean="0">
                <a:latin typeface="Times New Roman" pitchFamily="18" charset="0"/>
                <a:cs typeface="Times New Roman" pitchFamily="18" charset="0"/>
              </a:rPr>
              <a:t>Отслеживалась и приводилась в соответствие своевременная индексация средней заработной платы для расчета отпускных и других;</a:t>
            </a:r>
          </a:p>
          <a:p>
            <a:pPr algn="just"/>
            <a:r>
              <a:rPr lang="ru-RU" sz="2300" dirty="0" smtClean="0">
                <a:latin typeface="Times New Roman" pitchFamily="18" charset="0"/>
                <a:cs typeface="Times New Roman" pitchFamily="18" charset="0"/>
              </a:rPr>
              <a:t>проведена разъяснительная работа во всех учреждениях о методике проведения индексации при расчете средней заработной платы, сохраняемой за работником.</a:t>
            </a:r>
          </a:p>
          <a:p>
            <a:pPr algn="just"/>
            <a:r>
              <a:rPr lang="ru-RU" sz="2300" dirty="0" smtClean="0">
                <a:latin typeface="Times New Roman" pitchFamily="18" charset="0"/>
                <a:cs typeface="Times New Roman" pitchFamily="18" charset="0"/>
              </a:rPr>
              <a:t>проведен анализ соблюдения трудового законодательства в части оплаты труда в 64 учреждениях, </a:t>
            </a:r>
          </a:p>
          <a:p>
            <a:pPr algn="just"/>
            <a:r>
              <a:rPr lang="ru-RU" sz="2300" dirty="0" smtClean="0">
                <a:latin typeface="Times New Roman" pitchFamily="18" charset="0"/>
                <a:cs typeface="Times New Roman" pitchFamily="18" charset="0"/>
              </a:rPr>
              <a:t>Постоянно велась консультативная работа, изучение новых нормативных актов;</a:t>
            </a:r>
          </a:p>
          <a:p>
            <a:pPr algn="just"/>
            <a:r>
              <a:rPr lang="ru-RU" sz="2300" dirty="0" smtClean="0">
                <a:latin typeface="Times New Roman" pitchFamily="18" charset="0"/>
                <a:cs typeface="Times New Roman" pitchFamily="18" charset="0"/>
              </a:rPr>
              <a:t>Подготовлены предложения по заключению дополнительных соглашений к трудовым договорам. </a:t>
            </a:r>
          </a:p>
          <a:p>
            <a:pPr algn="just"/>
            <a:endParaRPr lang="ru-RU" sz="2300" dirty="0" smtClean="0">
              <a:latin typeface="Times New Roman" pitchFamily="18" charset="0"/>
              <a:cs typeface="Times New Roman" pitchFamily="18" charset="0"/>
            </a:endParaRPr>
          </a:p>
          <a:p>
            <a:pPr algn="just"/>
            <a:endParaRPr lang="ru-RU" dirty="0"/>
          </a:p>
        </p:txBody>
      </p:sp>
      <p:pic>
        <p:nvPicPr>
          <p:cNvPr id="4" name="Picture 2" descr="C:\Users\Ivan\Desktop\работа\Информационная работа\Отчетно-выборная конференция 2019\лого выбранный1.png"/>
          <p:cNvPicPr>
            <a:picLocks noChangeAspect="1" noChangeArrowheads="1"/>
          </p:cNvPicPr>
          <p:nvPr/>
        </p:nvPicPr>
        <p:blipFill>
          <a:blip r:embed="rId2" cstate="print"/>
          <a:srcRect/>
          <a:stretch>
            <a:fillRect/>
          </a:stretch>
        </p:blipFill>
        <p:spPr bwMode="auto">
          <a:xfrm>
            <a:off x="3505200" y="5486400"/>
            <a:ext cx="1925326" cy="986782"/>
          </a:xfrm>
          <a:prstGeom prst="rect">
            <a:avLst/>
          </a:prstGeom>
          <a:noFill/>
        </p:spPr>
      </p:pic>
    </p:spTree>
  </p:cSld>
  <p:clrMapOvr>
    <a:masterClrMapping/>
  </p:clrMapOvr>
  <p:transition spd="med">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quarter" idx="13"/>
          </p:nvPr>
        </p:nvSpPr>
        <p:spPr>
          <a:xfrm>
            <a:off x="0" y="304800"/>
            <a:ext cx="8763000" cy="2133600"/>
          </a:xfrm>
        </p:spPr>
        <p:txBody>
          <a:bodyPr/>
          <a:lstStyle/>
          <a:p>
            <a:pPr algn="just"/>
            <a:r>
              <a:rPr lang="ru-RU" sz="2500" dirty="0" smtClean="0">
                <a:latin typeface="Times New Roman" pitchFamily="18" charset="0"/>
                <a:cs typeface="Times New Roman" pitchFamily="18" charset="0"/>
              </a:rPr>
              <a:t>За пять лет восстановлены права работающих в части оплаты труда, в том числе по установлению стимулирующих выплат  в размере   </a:t>
            </a:r>
            <a:r>
              <a:rPr lang="ru-RU" sz="2500" b="1" dirty="0" smtClean="0">
                <a:latin typeface="Times New Roman" pitchFamily="18" charset="0"/>
                <a:cs typeface="Times New Roman" pitchFamily="18" charset="0"/>
              </a:rPr>
              <a:t>3 504 388,60 рублей.</a:t>
            </a:r>
          </a:p>
          <a:p>
            <a:endParaRPr lang="ru-RU" dirty="0"/>
          </a:p>
        </p:txBody>
      </p:sp>
      <p:pic>
        <p:nvPicPr>
          <p:cNvPr id="14338" name="Picture 2" descr="C:\Users\Ivan\Desktop\работа\Информационная работа\Отчетно-выборная конференция 2019\no-translate-detected_2361-913.jpg"/>
          <p:cNvPicPr>
            <a:picLocks noChangeAspect="1" noChangeArrowheads="1"/>
          </p:cNvPicPr>
          <p:nvPr/>
        </p:nvPicPr>
        <p:blipFill>
          <a:blip r:embed="rId2" cstate="print"/>
          <a:srcRect/>
          <a:stretch>
            <a:fillRect/>
          </a:stretch>
        </p:blipFill>
        <p:spPr bwMode="auto">
          <a:xfrm>
            <a:off x="1219200" y="2057400"/>
            <a:ext cx="6800850" cy="3479768"/>
          </a:xfrm>
          <a:prstGeom prst="rect">
            <a:avLst/>
          </a:prstGeom>
          <a:noFill/>
        </p:spPr>
      </p:pic>
      <p:pic>
        <p:nvPicPr>
          <p:cNvPr id="5" name="Picture 2" descr="C:\Users\Ivan\Desktop\работа\Информационная работа\Отчетно-выборная конференция 2019\лого выбранный1.png"/>
          <p:cNvPicPr>
            <a:picLocks noChangeAspect="1" noChangeArrowheads="1"/>
          </p:cNvPicPr>
          <p:nvPr/>
        </p:nvPicPr>
        <p:blipFill>
          <a:blip r:embed="rId3" cstate="print"/>
          <a:srcRect/>
          <a:stretch>
            <a:fillRect/>
          </a:stretch>
        </p:blipFill>
        <p:spPr bwMode="auto">
          <a:xfrm>
            <a:off x="3505200" y="5486400"/>
            <a:ext cx="1925326" cy="986782"/>
          </a:xfrm>
          <a:prstGeom prst="rect">
            <a:avLst/>
          </a:prstGeom>
          <a:noFill/>
        </p:spPr>
      </p:pic>
    </p:spTree>
  </p:cSld>
  <p:clrMapOvr>
    <a:masterClrMapping/>
  </p:clrMapOvr>
  <p:transition spd="med">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rot="21420000">
            <a:off x="282331" y="1042199"/>
            <a:ext cx="7854922" cy="2259001"/>
          </a:xfrm>
        </p:spPr>
        <p:txBody>
          <a:bodyPr>
            <a:noAutofit/>
          </a:bodyPr>
          <a:lstStyle/>
          <a:p>
            <a:pPr algn="ctr"/>
            <a:r>
              <a:rPr lang="ru-RU" sz="5400" b="1" dirty="0" smtClean="0"/>
              <a:t>Социальная политика областного комитета</a:t>
            </a:r>
            <a:endParaRPr lang="ru-RU" sz="5000" dirty="0"/>
          </a:p>
        </p:txBody>
      </p:sp>
      <p:pic>
        <p:nvPicPr>
          <p:cNvPr id="4" name="Picture 2" descr="C:\Users\Ivan\Desktop\работа\Информационная работа\Отчетно-выборная конференция 2019\лого выбранный1.png"/>
          <p:cNvPicPr>
            <a:picLocks noChangeAspect="1" noChangeArrowheads="1"/>
          </p:cNvPicPr>
          <p:nvPr/>
        </p:nvPicPr>
        <p:blipFill>
          <a:blip r:embed="rId2" cstate="print"/>
          <a:srcRect/>
          <a:stretch>
            <a:fillRect/>
          </a:stretch>
        </p:blipFill>
        <p:spPr bwMode="auto">
          <a:xfrm>
            <a:off x="2514600" y="4572000"/>
            <a:ext cx="2956900" cy="1515492"/>
          </a:xfrm>
          <a:prstGeom prst="rect">
            <a:avLst/>
          </a:prstGeom>
          <a:noFill/>
        </p:spPr>
      </p:pic>
    </p:spTree>
  </p:cSld>
  <p:clrMapOvr>
    <a:masterClrMapping/>
  </p:clrMapOvr>
  <p:transition spd="med">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3400" y="304800"/>
            <a:ext cx="7797662" cy="1151965"/>
          </a:xfrm>
        </p:spPr>
        <p:txBody>
          <a:bodyPr>
            <a:normAutofit/>
          </a:bodyPr>
          <a:lstStyle/>
          <a:p>
            <a:pPr algn="ctr"/>
            <a:r>
              <a:rPr lang="ru-RU" sz="3000" dirty="0" smtClean="0"/>
              <a:t>Основные задачи культурно-массовой и спортивно-оздоровительной работы:</a:t>
            </a:r>
            <a:endParaRPr lang="ru-RU" sz="3000" dirty="0"/>
          </a:p>
        </p:txBody>
      </p:sp>
      <p:sp>
        <p:nvSpPr>
          <p:cNvPr id="3" name="Содержимое 2"/>
          <p:cNvSpPr>
            <a:spLocks noGrp="1"/>
          </p:cNvSpPr>
          <p:nvPr>
            <p:ph sz="quarter" idx="13"/>
          </p:nvPr>
        </p:nvSpPr>
        <p:spPr>
          <a:xfrm>
            <a:off x="0" y="2063396"/>
            <a:ext cx="8686799" cy="3311189"/>
          </a:xfrm>
        </p:spPr>
        <p:txBody>
          <a:bodyPr>
            <a:noAutofit/>
          </a:bodyPr>
          <a:lstStyle/>
          <a:p>
            <a:pPr algn="just"/>
            <a:r>
              <a:rPr lang="ru-RU" sz="1800" dirty="0" smtClean="0">
                <a:latin typeface="Times New Roman" pitchFamily="18" charset="0"/>
                <a:cs typeface="Times New Roman" pitchFamily="18" charset="0"/>
              </a:rPr>
              <a:t>предоставление мер социальной поддержки членам профсоюзной организации в виде оказания материальной помощи на лечение, оздоровление, отдых, организацию лечебно-оздоровительных мероприятий, культурно-просветительских мероприятий;</a:t>
            </a:r>
          </a:p>
          <a:p>
            <a:pPr algn="just"/>
            <a:r>
              <a:rPr lang="ru-RU" sz="1800" dirty="0" smtClean="0">
                <a:latin typeface="Times New Roman" pitchFamily="18" charset="0"/>
                <a:cs typeface="Times New Roman" pitchFamily="18" charset="0"/>
              </a:rPr>
              <a:t>формированием мотиваций к здоровому образу жизни;</a:t>
            </a:r>
          </a:p>
          <a:p>
            <a:pPr algn="just"/>
            <a:r>
              <a:rPr lang="ru-RU" sz="1800" dirty="0" smtClean="0">
                <a:latin typeface="Times New Roman" pitchFamily="18" charset="0"/>
                <a:cs typeface="Times New Roman" pitchFamily="18" charset="0"/>
              </a:rPr>
              <a:t>оказание адресной материальной помощи членам профсоюзной организации, находящимся в трудной жизненной ситуации.</a:t>
            </a:r>
          </a:p>
          <a:p>
            <a:endParaRPr lang="ru-RU" sz="2500" dirty="0" smtClean="0">
              <a:latin typeface="Times New Roman" pitchFamily="18" charset="0"/>
              <a:cs typeface="Times New Roman" pitchFamily="18" charset="0"/>
            </a:endParaRPr>
          </a:p>
        </p:txBody>
      </p:sp>
      <p:pic>
        <p:nvPicPr>
          <p:cNvPr id="4" name="Picture 2" descr="C:\Users\Ivan\Desktop\работа\Информационная работа\Отчетно-выборная конференция 2019\лого выбранный1.png"/>
          <p:cNvPicPr>
            <a:picLocks noChangeAspect="1" noChangeArrowheads="1"/>
          </p:cNvPicPr>
          <p:nvPr/>
        </p:nvPicPr>
        <p:blipFill>
          <a:blip r:embed="rId2" cstate="print"/>
          <a:srcRect/>
          <a:stretch>
            <a:fillRect/>
          </a:stretch>
        </p:blipFill>
        <p:spPr bwMode="auto">
          <a:xfrm>
            <a:off x="3505200" y="5486400"/>
            <a:ext cx="1925326" cy="986782"/>
          </a:xfrm>
          <a:prstGeom prst="rect">
            <a:avLst/>
          </a:prstGeom>
          <a:noFill/>
        </p:spPr>
      </p:pic>
    </p:spTree>
  </p:cSld>
  <p:clrMapOvr>
    <a:masterClrMapping/>
  </p:clrMapOvr>
  <p:transition spd="med">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3400" y="304800"/>
            <a:ext cx="7797662" cy="1151965"/>
          </a:xfrm>
        </p:spPr>
        <p:txBody>
          <a:bodyPr>
            <a:noAutofit/>
          </a:bodyPr>
          <a:lstStyle/>
          <a:p>
            <a:r>
              <a:rPr lang="ru-RU" sz="3000" dirty="0" smtClean="0"/>
              <a:t>в рамках социальной поддержки  членов профсоюза в Саратовской областной организации действуют:</a:t>
            </a:r>
            <a:endParaRPr lang="ru-RU" sz="3000" dirty="0"/>
          </a:p>
        </p:txBody>
      </p:sp>
      <p:sp>
        <p:nvSpPr>
          <p:cNvPr id="3" name="Содержимое 2"/>
          <p:cNvSpPr>
            <a:spLocks noGrp="1"/>
          </p:cNvSpPr>
          <p:nvPr>
            <p:ph sz="quarter" idx="13"/>
          </p:nvPr>
        </p:nvSpPr>
        <p:spPr>
          <a:xfrm>
            <a:off x="0" y="1600200"/>
            <a:ext cx="5181600" cy="3926785"/>
          </a:xfrm>
        </p:spPr>
        <p:txBody>
          <a:bodyPr>
            <a:noAutofit/>
          </a:bodyPr>
          <a:lstStyle/>
          <a:p>
            <a:pPr algn="just"/>
            <a:r>
              <a:rPr lang="ru-RU" sz="1300" dirty="0" smtClean="0">
                <a:latin typeface="Times New Roman" pitchFamily="18" charset="0"/>
                <a:cs typeface="Times New Roman" pitchFamily="18" charset="0"/>
              </a:rPr>
              <a:t>Положение об оказании адресной материальной помощи членам Профсоюза;</a:t>
            </a:r>
          </a:p>
          <a:p>
            <a:pPr algn="just"/>
            <a:r>
              <a:rPr lang="ru-RU" sz="1300" dirty="0" smtClean="0">
                <a:latin typeface="Times New Roman" pitchFamily="18" charset="0"/>
                <a:cs typeface="Times New Roman" pitchFamily="18" charset="0"/>
              </a:rPr>
              <a:t>Положение  о единовременной материальной помощи членам Профсоюза на санаторно-курортное лечение;</a:t>
            </a:r>
          </a:p>
          <a:p>
            <a:pPr algn="just"/>
            <a:r>
              <a:rPr lang="ru-RU" sz="1300" dirty="0" smtClean="0">
                <a:latin typeface="Times New Roman" pitchFamily="18" charset="0"/>
                <a:cs typeface="Times New Roman" pitchFamily="18" charset="0"/>
              </a:rPr>
              <a:t>Положение о частичной оплате стоимости путевки;</a:t>
            </a:r>
          </a:p>
          <a:p>
            <a:pPr algn="just"/>
            <a:r>
              <a:rPr lang="ru-RU" sz="1300" dirty="0" smtClean="0">
                <a:latin typeface="Times New Roman" pitchFamily="18" charset="0"/>
                <a:cs typeface="Times New Roman" pitchFamily="18" charset="0"/>
              </a:rPr>
              <a:t>Положение о единовременной материальной помощи членам Профсоюза на путевки в детские оздоровительные лагеря</a:t>
            </a:r>
          </a:p>
          <a:p>
            <a:pPr algn="just"/>
            <a:r>
              <a:rPr lang="ru-RU" sz="1300" dirty="0" smtClean="0">
                <a:latin typeface="Times New Roman" pitchFamily="18" charset="0"/>
                <a:cs typeface="Times New Roman" pitchFamily="18" charset="0"/>
              </a:rPr>
              <a:t>Положения о материальном вознаграждении председателей первичных организаций профсоюза ко дню рождения, а также по результатам статистической отчетности.</a:t>
            </a:r>
          </a:p>
        </p:txBody>
      </p:sp>
      <p:pic>
        <p:nvPicPr>
          <p:cNvPr id="4" name="Picture 2" descr="C:\Users\Ivan\Desktop\работа\Информационная работа\Отчетно-выборная конференция 2019\лого выбранный1.png"/>
          <p:cNvPicPr>
            <a:picLocks noChangeAspect="1" noChangeArrowheads="1"/>
          </p:cNvPicPr>
          <p:nvPr/>
        </p:nvPicPr>
        <p:blipFill>
          <a:blip r:embed="rId3" cstate="print"/>
          <a:srcRect/>
          <a:stretch>
            <a:fillRect/>
          </a:stretch>
        </p:blipFill>
        <p:spPr bwMode="auto">
          <a:xfrm>
            <a:off x="3505200" y="5486400"/>
            <a:ext cx="1925326" cy="986782"/>
          </a:xfrm>
          <a:prstGeom prst="rect">
            <a:avLst/>
          </a:prstGeom>
          <a:noFill/>
        </p:spPr>
      </p:pic>
      <p:pic>
        <p:nvPicPr>
          <p:cNvPr id="1026" name="Picture 2" descr="C:\Users\Ivan\Desktop\работа\Информационная работа\Отчетно-выборная конференция 2019\Без названия (3).jpg"/>
          <p:cNvPicPr>
            <a:picLocks noChangeAspect="1" noChangeArrowheads="1"/>
          </p:cNvPicPr>
          <p:nvPr/>
        </p:nvPicPr>
        <p:blipFill>
          <a:blip r:embed="rId4" cstate="print"/>
          <a:srcRect/>
          <a:stretch>
            <a:fillRect/>
          </a:stretch>
        </p:blipFill>
        <p:spPr bwMode="auto">
          <a:xfrm>
            <a:off x="5181600" y="2438400"/>
            <a:ext cx="3466706" cy="2160588"/>
          </a:xfrm>
          <a:prstGeom prst="rect">
            <a:avLst/>
          </a:prstGeom>
          <a:noFill/>
        </p:spPr>
      </p:pic>
    </p:spTree>
  </p:cSld>
  <p:clrMapOvr>
    <a:masterClrMapping/>
  </p:clrMapOvr>
  <p:transition spd="med">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3400" y="304800"/>
            <a:ext cx="7797662" cy="1151965"/>
          </a:xfrm>
        </p:spPr>
        <p:txBody>
          <a:bodyPr>
            <a:noAutofit/>
          </a:bodyPr>
          <a:lstStyle/>
          <a:p>
            <a:r>
              <a:rPr lang="ru-RU" sz="3000" dirty="0" smtClean="0"/>
              <a:t>в рамках социальной поддержки  членов профсоюза в Саратовской областной организации действуют:</a:t>
            </a:r>
            <a:endParaRPr lang="ru-RU" sz="3000" dirty="0"/>
          </a:p>
        </p:txBody>
      </p:sp>
      <p:sp>
        <p:nvSpPr>
          <p:cNvPr id="3" name="Содержимое 2"/>
          <p:cNvSpPr>
            <a:spLocks noGrp="1"/>
          </p:cNvSpPr>
          <p:nvPr>
            <p:ph sz="quarter" idx="13"/>
          </p:nvPr>
        </p:nvSpPr>
        <p:spPr>
          <a:xfrm>
            <a:off x="0" y="1600200"/>
            <a:ext cx="5181600" cy="3926785"/>
          </a:xfrm>
        </p:spPr>
        <p:txBody>
          <a:bodyPr>
            <a:noAutofit/>
          </a:bodyPr>
          <a:lstStyle/>
          <a:p>
            <a:pPr algn="just"/>
            <a:r>
              <a:rPr lang="ru-RU" sz="1300" dirty="0" smtClean="0">
                <a:latin typeface="Times New Roman" pitchFamily="18" charset="0"/>
                <a:cs typeface="Times New Roman" pitchFamily="18" charset="0"/>
              </a:rPr>
              <a:t>Положения  о страховании  профессиональных рисков членов Профсоюза - работников выездных бригад  скорой медицинской </a:t>
            </a:r>
            <a:r>
              <a:rPr lang="ru-RU" sz="1300" dirty="0" smtClean="0">
                <a:latin typeface="Times New Roman" pitchFamily="18" charset="0"/>
                <a:cs typeface="Times New Roman" pitchFamily="18" charset="0"/>
              </a:rPr>
              <a:t>помощи города </a:t>
            </a:r>
            <a:r>
              <a:rPr lang="ru-RU" sz="1300" dirty="0" smtClean="0">
                <a:latin typeface="Times New Roman" pitchFamily="18" charset="0"/>
                <a:cs typeface="Times New Roman" pitchFamily="18" charset="0"/>
              </a:rPr>
              <a:t>Саратова и Саратовской области; работников участковой службы, врачей общей практики лечебных учреждений города Саратова и Саратовской области;  работников экстренной медицинской помощи (</a:t>
            </a:r>
            <a:r>
              <a:rPr lang="ru-RU" sz="1300" dirty="0" err="1" smtClean="0">
                <a:latin typeface="Times New Roman" pitchFamily="18" charset="0"/>
                <a:cs typeface="Times New Roman" pitchFamily="18" charset="0"/>
              </a:rPr>
              <a:t>санавиация</a:t>
            </a:r>
            <a:r>
              <a:rPr lang="ru-RU" sz="1300" dirty="0" smtClean="0">
                <a:latin typeface="Times New Roman" pitchFamily="18" charset="0"/>
                <a:cs typeface="Times New Roman" pitchFamily="18" charset="0"/>
              </a:rPr>
              <a:t>) ГУЗ «Областная клиническая больница» и ГУЗ «Саратовская областная детская клиническая больница»</a:t>
            </a:r>
          </a:p>
        </p:txBody>
      </p:sp>
      <p:pic>
        <p:nvPicPr>
          <p:cNvPr id="4" name="Picture 2" descr="C:\Users\Ivan\Desktop\работа\Информационная работа\Отчетно-выборная конференция 2019\лого выбранный1.png"/>
          <p:cNvPicPr>
            <a:picLocks noChangeAspect="1" noChangeArrowheads="1"/>
          </p:cNvPicPr>
          <p:nvPr/>
        </p:nvPicPr>
        <p:blipFill>
          <a:blip r:embed="rId3" cstate="print"/>
          <a:srcRect/>
          <a:stretch>
            <a:fillRect/>
          </a:stretch>
        </p:blipFill>
        <p:spPr bwMode="auto">
          <a:xfrm>
            <a:off x="3505200" y="5486400"/>
            <a:ext cx="1925326" cy="986782"/>
          </a:xfrm>
          <a:prstGeom prst="rect">
            <a:avLst/>
          </a:prstGeom>
          <a:noFill/>
        </p:spPr>
      </p:pic>
      <p:pic>
        <p:nvPicPr>
          <p:cNvPr id="1026" name="Picture 2" descr="C:\Users\Ivan\Desktop\работа\Информационная работа\Отчетно-выборная конференция 2019\Без названия (3).jpg"/>
          <p:cNvPicPr>
            <a:picLocks noChangeAspect="1" noChangeArrowheads="1"/>
          </p:cNvPicPr>
          <p:nvPr/>
        </p:nvPicPr>
        <p:blipFill>
          <a:blip r:embed="rId4" cstate="print"/>
          <a:srcRect/>
          <a:stretch>
            <a:fillRect/>
          </a:stretch>
        </p:blipFill>
        <p:spPr bwMode="auto">
          <a:xfrm>
            <a:off x="5181600" y="2438400"/>
            <a:ext cx="3466706" cy="2160588"/>
          </a:xfrm>
          <a:prstGeom prst="rect">
            <a:avLst/>
          </a:prstGeom>
          <a:noFill/>
        </p:spPr>
      </p:pic>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rot="21420000">
            <a:off x="513648" y="1256646"/>
            <a:ext cx="7316390" cy="2348726"/>
          </a:xfrm>
        </p:spPr>
        <p:txBody>
          <a:bodyPr>
            <a:noAutofit/>
          </a:bodyPr>
          <a:lstStyle/>
          <a:p>
            <a:pPr algn="ctr"/>
            <a:r>
              <a:rPr lang="ru-RU" sz="4800" b="1" i="1" u="sng" dirty="0" smtClean="0"/>
              <a:t>Организационно-уставная деятельность комитета Саратовской областной организации</a:t>
            </a:r>
            <a:endParaRPr lang="ru-RU" sz="4700" dirty="0"/>
          </a:p>
        </p:txBody>
      </p:sp>
      <p:pic>
        <p:nvPicPr>
          <p:cNvPr id="4" name="Picture 2" descr="C:\Users\Ivan\Desktop\работа\Информационная работа\Отчетно-выборная конференция 2019\лого выбранный1.png"/>
          <p:cNvPicPr>
            <a:picLocks noChangeAspect="1" noChangeArrowheads="1"/>
          </p:cNvPicPr>
          <p:nvPr/>
        </p:nvPicPr>
        <p:blipFill>
          <a:blip r:embed="rId2" cstate="print"/>
          <a:srcRect/>
          <a:stretch>
            <a:fillRect/>
          </a:stretch>
        </p:blipFill>
        <p:spPr bwMode="auto">
          <a:xfrm>
            <a:off x="2514600" y="4572000"/>
            <a:ext cx="2956900" cy="1515492"/>
          </a:xfrm>
          <a:prstGeom prst="rect">
            <a:avLst/>
          </a:prstGeom>
          <a:noFill/>
        </p:spPr>
      </p:pic>
    </p:spTree>
  </p:cSld>
  <p:clrMapOvr>
    <a:masterClrMapping/>
  </p:clrMapOvr>
  <p:transition spd="med">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rot="21420000">
            <a:off x="53731" y="2185199"/>
            <a:ext cx="7854922" cy="2259001"/>
          </a:xfrm>
        </p:spPr>
        <p:txBody>
          <a:bodyPr>
            <a:noAutofit/>
          </a:bodyPr>
          <a:lstStyle/>
          <a:p>
            <a:pPr algn="ctr"/>
            <a:r>
              <a:rPr lang="ru-RU" sz="5400" b="1" i="1" dirty="0" smtClean="0"/>
              <a:t>Культурно-массовая работа областной организации</a:t>
            </a:r>
            <a:br>
              <a:rPr lang="ru-RU" sz="5400" b="1" i="1" dirty="0" smtClean="0"/>
            </a:br>
            <a:endParaRPr lang="ru-RU" sz="5000" dirty="0"/>
          </a:p>
        </p:txBody>
      </p:sp>
      <p:pic>
        <p:nvPicPr>
          <p:cNvPr id="4" name="Picture 2" descr="C:\Users\Ivan\Desktop\работа\Информационная работа\Отчетно-выборная конференция 2019\лого выбранный1.png"/>
          <p:cNvPicPr>
            <a:picLocks noChangeAspect="1" noChangeArrowheads="1"/>
          </p:cNvPicPr>
          <p:nvPr/>
        </p:nvPicPr>
        <p:blipFill>
          <a:blip r:embed="rId2" cstate="print"/>
          <a:srcRect/>
          <a:stretch>
            <a:fillRect/>
          </a:stretch>
        </p:blipFill>
        <p:spPr bwMode="auto">
          <a:xfrm>
            <a:off x="2514600" y="4572000"/>
            <a:ext cx="2956900" cy="1515492"/>
          </a:xfrm>
          <a:prstGeom prst="rect">
            <a:avLst/>
          </a:prstGeom>
          <a:noFill/>
        </p:spPr>
      </p:pic>
    </p:spTree>
  </p:cSld>
  <p:clrMapOvr>
    <a:masterClrMapping/>
  </p:clrMapOvr>
  <p:transition spd="med">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381000"/>
            <a:ext cx="8381999" cy="1151965"/>
          </a:xfrm>
        </p:spPr>
        <p:txBody>
          <a:bodyPr>
            <a:noAutofit/>
          </a:bodyPr>
          <a:lstStyle/>
          <a:p>
            <a:pPr algn="ctr"/>
            <a:r>
              <a:rPr lang="ru-RU" sz="3000" dirty="0" smtClean="0"/>
              <a:t>приобретаются билеты на Новогодние представления для детей членов профсоюза</a:t>
            </a:r>
            <a:br>
              <a:rPr lang="ru-RU" sz="3000" dirty="0" smtClean="0"/>
            </a:br>
            <a:endParaRPr lang="ru-RU" sz="3000" dirty="0" smtClean="0"/>
          </a:p>
        </p:txBody>
      </p:sp>
      <p:pic>
        <p:nvPicPr>
          <p:cNvPr id="4" name="Picture 2" descr="C:\Users\Ivan\Desktop\работа\Информационная работа\Отчетно-выборная конференция 2019\лого выбранный1.png"/>
          <p:cNvPicPr>
            <a:picLocks noChangeAspect="1" noChangeArrowheads="1"/>
          </p:cNvPicPr>
          <p:nvPr/>
        </p:nvPicPr>
        <p:blipFill>
          <a:blip r:embed="rId2" cstate="print"/>
          <a:srcRect/>
          <a:stretch>
            <a:fillRect/>
          </a:stretch>
        </p:blipFill>
        <p:spPr bwMode="auto">
          <a:xfrm>
            <a:off x="3505200" y="5486400"/>
            <a:ext cx="1925326" cy="986782"/>
          </a:xfrm>
          <a:prstGeom prst="rect">
            <a:avLst/>
          </a:prstGeom>
          <a:noFill/>
        </p:spPr>
      </p:pic>
      <p:pic>
        <p:nvPicPr>
          <p:cNvPr id="2050" name="Picture 2" descr="C:\Users\Ivan\Desktop\работа\Информационная работа\Отчетно-выборная конференция 2019\831606.jpg"/>
          <p:cNvPicPr>
            <a:picLocks noChangeAspect="1" noChangeArrowheads="1"/>
          </p:cNvPicPr>
          <p:nvPr/>
        </p:nvPicPr>
        <p:blipFill>
          <a:blip r:embed="rId3" cstate="print"/>
          <a:srcRect/>
          <a:stretch>
            <a:fillRect/>
          </a:stretch>
        </p:blipFill>
        <p:spPr bwMode="auto">
          <a:xfrm>
            <a:off x="1295400" y="1219200"/>
            <a:ext cx="6514897" cy="4214813"/>
          </a:xfrm>
          <a:prstGeom prst="rect">
            <a:avLst/>
          </a:prstGeom>
          <a:noFill/>
        </p:spPr>
      </p:pic>
    </p:spTree>
  </p:cSld>
  <p:clrMapOvr>
    <a:masterClrMapping/>
  </p:clrMapOvr>
  <p:transition spd="med">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 y="381000"/>
            <a:ext cx="8686800" cy="1151965"/>
          </a:xfrm>
        </p:spPr>
        <p:txBody>
          <a:bodyPr>
            <a:noAutofit/>
          </a:bodyPr>
          <a:lstStyle/>
          <a:p>
            <a:pPr algn="ctr"/>
            <a:r>
              <a:rPr lang="ru-RU" sz="3000" dirty="0" smtClean="0"/>
              <a:t>Приобретаются билеты на Новогоднюю Елку, в Кремлевском дворце  города Москва:</a:t>
            </a:r>
            <a:br>
              <a:rPr lang="ru-RU" sz="3000" dirty="0" smtClean="0"/>
            </a:br>
            <a:endParaRPr lang="ru-RU" sz="3000" dirty="0" smtClean="0"/>
          </a:p>
        </p:txBody>
      </p:sp>
      <p:pic>
        <p:nvPicPr>
          <p:cNvPr id="4" name="Picture 2" descr="C:\Users\Ivan\Desktop\работа\Информационная работа\Отчетно-выборная конференция 2019\лого выбранный1.png"/>
          <p:cNvPicPr>
            <a:picLocks noChangeAspect="1" noChangeArrowheads="1"/>
          </p:cNvPicPr>
          <p:nvPr/>
        </p:nvPicPr>
        <p:blipFill>
          <a:blip r:embed="rId2" cstate="print"/>
          <a:srcRect/>
          <a:stretch>
            <a:fillRect/>
          </a:stretch>
        </p:blipFill>
        <p:spPr bwMode="auto">
          <a:xfrm>
            <a:off x="3505200" y="5486400"/>
            <a:ext cx="1925326" cy="986782"/>
          </a:xfrm>
          <a:prstGeom prst="rect">
            <a:avLst/>
          </a:prstGeom>
          <a:noFill/>
        </p:spPr>
      </p:pic>
      <p:pic>
        <p:nvPicPr>
          <p:cNvPr id="3074" name="Picture 2" descr="C:\Users\Ivan\Desktop\работа\Информационная работа\Отчетно-выборная конференция 2019\article_big_416461513831372.jpg"/>
          <p:cNvPicPr>
            <a:picLocks noChangeAspect="1" noChangeArrowheads="1"/>
          </p:cNvPicPr>
          <p:nvPr/>
        </p:nvPicPr>
        <p:blipFill>
          <a:blip r:embed="rId3" cstate="print"/>
          <a:srcRect/>
          <a:stretch>
            <a:fillRect/>
          </a:stretch>
        </p:blipFill>
        <p:spPr bwMode="auto">
          <a:xfrm>
            <a:off x="1676400" y="1219200"/>
            <a:ext cx="5638800" cy="4229101"/>
          </a:xfrm>
          <a:prstGeom prst="rect">
            <a:avLst/>
          </a:prstGeom>
          <a:noFill/>
        </p:spPr>
      </p:pic>
    </p:spTree>
  </p:cSld>
  <p:clrMapOvr>
    <a:masterClrMapping/>
  </p:clrMapOvr>
  <p:transition spd="med">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 y="381001"/>
            <a:ext cx="8686800" cy="1066799"/>
          </a:xfrm>
        </p:spPr>
        <p:txBody>
          <a:bodyPr>
            <a:noAutofit/>
          </a:bodyPr>
          <a:lstStyle/>
          <a:p>
            <a:pPr algn="ctr"/>
            <a:r>
              <a:rPr lang="ru-RU" sz="3000" dirty="0" smtClean="0"/>
              <a:t>Детям студентов - членов Профсоюза ежегодно приобретаются Новогодние подарки</a:t>
            </a:r>
            <a:br>
              <a:rPr lang="ru-RU" sz="3000" dirty="0" smtClean="0"/>
            </a:br>
            <a:endParaRPr lang="ru-RU" sz="3000" dirty="0" smtClean="0"/>
          </a:p>
        </p:txBody>
      </p:sp>
      <p:pic>
        <p:nvPicPr>
          <p:cNvPr id="4" name="Picture 2" descr="C:\Users\Ivan\Desktop\работа\Информационная работа\Отчетно-выборная конференция 2019\лого выбранный1.png"/>
          <p:cNvPicPr>
            <a:picLocks noChangeAspect="1" noChangeArrowheads="1"/>
          </p:cNvPicPr>
          <p:nvPr/>
        </p:nvPicPr>
        <p:blipFill>
          <a:blip r:embed="rId2" cstate="print"/>
          <a:srcRect/>
          <a:stretch>
            <a:fillRect/>
          </a:stretch>
        </p:blipFill>
        <p:spPr bwMode="auto">
          <a:xfrm>
            <a:off x="3505200" y="5486400"/>
            <a:ext cx="1925326" cy="986782"/>
          </a:xfrm>
          <a:prstGeom prst="rect">
            <a:avLst/>
          </a:prstGeom>
          <a:noFill/>
        </p:spPr>
      </p:pic>
      <p:pic>
        <p:nvPicPr>
          <p:cNvPr id="4098" name="Picture 2" descr="C:\Users\Ivan\Desktop\работа\фотоотчеты\2018\26 декабря Противотуб санаторий\Отобранное\IMG_2202.JPG"/>
          <p:cNvPicPr>
            <a:picLocks noChangeAspect="1" noChangeArrowheads="1"/>
          </p:cNvPicPr>
          <p:nvPr/>
        </p:nvPicPr>
        <p:blipFill>
          <a:blip r:embed="rId3" cstate="print"/>
          <a:srcRect/>
          <a:stretch>
            <a:fillRect/>
          </a:stretch>
        </p:blipFill>
        <p:spPr bwMode="auto">
          <a:xfrm>
            <a:off x="0" y="1447800"/>
            <a:ext cx="4572000" cy="3048000"/>
          </a:xfrm>
          <a:prstGeom prst="rect">
            <a:avLst/>
          </a:prstGeom>
          <a:noFill/>
        </p:spPr>
      </p:pic>
      <p:pic>
        <p:nvPicPr>
          <p:cNvPr id="4099" name="Picture 3" descr="C:\Users\Ivan\Desktop\работа\фотоотчеты\2018\26 декабря Противотуб санаторий\Отобранное\IMG_2217.JPG"/>
          <p:cNvPicPr>
            <a:picLocks noChangeAspect="1" noChangeArrowheads="1"/>
          </p:cNvPicPr>
          <p:nvPr/>
        </p:nvPicPr>
        <p:blipFill>
          <a:blip r:embed="rId4" cstate="print"/>
          <a:srcRect/>
          <a:stretch>
            <a:fillRect/>
          </a:stretch>
        </p:blipFill>
        <p:spPr bwMode="auto">
          <a:xfrm>
            <a:off x="4114800" y="2209800"/>
            <a:ext cx="4572001" cy="3048000"/>
          </a:xfrm>
          <a:prstGeom prst="rect">
            <a:avLst/>
          </a:prstGeom>
          <a:noFill/>
        </p:spPr>
      </p:pic>
    </p:spTree>
  </p:cSld>
  <p:clrMapOvr>
    <a:masterClrMapping/>
  </p:clrMapOvr>
  <p:transition spd="med">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 y="381001"/>
            <a:ext cx="8686800" cy="1066799"/>
          </a:xfrm>
        </p:spPr>
        <p:txBody>
          <a:bodyPr>
            <a:noAutofit/>
          </a:bodyPr>
          <a:lstStyle/>
          <a:p>
            <a:pPr algn="ctr"/>
            <a:r>
              <a:rPr lang="ru-RU" sz="2800" dirty="0" smtClean="0"/>
              <a:t>паломнический тур по святым местам Пензенской области на знаменитый источник "</a:t>
            </a:r>
            <a:r>
              <a:rPr lang="ru-RU" sz="2800" dirty="0" err="1" smtClean="0"/>
              <a:t>Семиключье</a:t>
            </a:r>
            <a:r>
              <a:rPr lang="ru-RU" sz="2800" dirty="0" smtClean="0"/>
              <a:t> " </a:t>
            </a:r>
            <a:br>
              <a:rPr lang="ru-RU" sz="2800" dirty="0" smtClean="0"/>
            </a:br>
            <a:endParaRPr lang="ru-RU" sz="2800" dirty="0" smtClean="0"/>
          </a:p>
        </p:txBody>
      </p:sp>
      <p:pic>
        <p:nvPicPr>
          <p:cNvPr id="4" name="Picture 2" descr="C:\Users\Ivan\Desktop\работа\Информационная работа\Отчетно-выборная конференция 2019\лого выбранный1.png"/>
          <p:cNvPicPr>
            <a:picLocks noChangeAspect="1" noChangeArrowheads="1"/>
          </p:cNvPicPr>
          <p:nvPr/>
        </p:nvPicPr>
        <p:blipFill>
          <a:blip r:embed="rId2" cstate="print"/>
          <a:srcRect/>
          <a:stretch>
            <a:fillRect/>
          </a:stretch>
        </p:blipFill>
        <p:spPr bwMode="auto">
          <a:xfrm>
            <a:off x="3505200" y="5486400"/>
            <a:ext cx="1925326" cy="986782"/>
          </a:xfrm>
          <a:prstGeom prst="rect">
            <a:avLst/>
          </a:prstGeom>
          <a:noFill/>
        </p:spPr>
      </p:pic>
      <p:pic>
        <p:nvPicPr>
          <p:cNvPr id="5122" name="Picture 2" descr="C:\Users\Ivan\Desktop\работа\Информационная работа\Отчетно-выборная конференция 2019\___1_20181016_1136068597.jpg"/>
          <p:cNvPicPr>
            <a:picLocks noChangeAspect="1" noChangeArrowheads="1"/>
          </p:cNvPicPr>
          <p:nvPr/>
        </p:nvPicPr>
        <p:blipFill>
          <a:blip r:embed="rId3" cstate="print"/>
          <a:srcRect/>
          <a:stretch>
            <a:fillRect/>
          </a:stretch>
        </p:blipFill>
        <p:spPr bwMode="auto">
          <a:xfrm>
            <a:off x="1447800" y="1219200"/>
            <a:ext cx="5638800" cy="4229100"/>
          </a:xfrm>
          <a:prstGeom prst="rect">
            <a:avLst/>
          </a:prstGeom>
          <a:noFill/>
        </p:spPr>
      </p:pic>
    </p:spTree>
  </p:cSld>
  <p:clrMapOvr>
    <a:masterClrMapping/>
  </p:clrMapOvr>
  <p:transition spd="med">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 y="381001"/>
            <a:ext cx="4343399" cy="1904999"/>
          </a:xfrm>
        </p:spPr>
        <p:txBody>
          <a:bodyPr>
            <a:noAutofit/>
          </a:bodyPr>
          <a:lstStyle/>
          <a:p>
            <a:pPr algn="ctr"/>
            <a:r>
              <a:rPr lang="ru-RU" sz="2800" dirty="0" smtClean="0"/>
              <a:t>культурно-просветительский тур Дивеево -</a:t>
            </a:r>
            <a:br>
              <a:rPr lang="ru-RU" sz="2800" dirty="0" smtClean="0"/>
            </a:br>
            <a:r>
              <a:rPr lang="ru-RU" sz="2800" dirty="0" smtClean="0"/>
              <a:t>Нижний Новгород</a:t>
            </a:r>
            <a:br>
              <a:rPr lang="ru-RU" sz="2800" dirty="0" smtClean="0"/>
            </a:br>
            <a:endParaRPr lang="ru-RU" sz="2800" dirty="0" smtClean="0"/>
          </a:p>
        </p:txBody>
      </p:sp>
      <p:pic>
        <p:nvPicPr>
          <p:cNvPr id="4" name="Picture 2" descr="C:\Users\Ivan\Desktop\работа\Информационная работа\Отчетно-выборная конференция 2019\лого выбранный1.png"/>
          <p:cNvPicPr>
            <a:picLocks noChangeAspect="1" noChangeArrowheads="1"/>
          </p:cNvPicPr>
          <p:nvPr/>
        </p:nvPicPr>
        <p:blipFill>
          <a:blip r:embed="rId2" cstate="print"/>
          <a:srcRect/>
          <a:stretch>
            <a:fillRect/>
          </a:stretch>
        </p:blipFill>
        <p:spPr bwMode="auto">
          <a:xfrm>
            <a:off x="3505200" y="5486400"/>
            <a:ext cx="1925326" cy="986782"/>
          </a:xfrm>
          <a:prstGeom prst="rect">
            <a:avLst/>
          </a:prstGeom>
          <a:noFill/>
        </p:spPr>
      </p:pic>
      <p:pic>
        <p:nvPicPr>
          <p:cNvPr id="6146" name="Picture 2" descr="C:\Users\Ivan\Desktop\работа\Информационная работа\Отчетно-выборная конференция 2019\IMG_20190615_185805.jpg"/>
          <p:cNvPicPr>
            <a:picLocks noChangeAspect="1" noChangeArrowheads="1"/>
          </p:cNvPicPr>
          <p:nvPr/>
        </p:nvPicPr>
        <p:blipFill>
          <a:blip r:embed="rId3" cstate="print"/>
          <a:srcRect/>
          <a:stretch>
            <a:fillRect/>
          </a:stretch>
        </p:blipFill>
        <p:spPr bwMode="auto">
          <a:xfrm flipH="1">
            <a:off x="4572000" y="228600"/>
            <a:ext cx="3962400" cy="5283200"/>
          </a:xfrm>
          <a:prstGeom prst="rect">
            <a:avLst/>
          </a:prstGeom>
          <a:noFill/>
        </p:spPr>
      </p:pic>
      <p:pic>
        <p:nvPicPr>
          <p:cNvPr id="6147" name="Picture 3" descr="C:\Users\Ivan\Desktop\работа\Информационная работа\Отчетно-выборная конференция 2019\IMG_20190615_184950.jpg"/>
          <p:cNvPicPr>
            <a:picLocks noChangeAspect="1" noChangeArrowheads="1"/>
          </p:cNvPicPr>
          <p:nvPr/>
        </p:nvPicPr>
        <p:blipFill>
          <a:blip r:embed="rId4" cstate="print"/>
          <a:srcRect/>
          <a:stretch>
            <a:fillRect/>
          </a:stretch>
        </p:blipFill>
        <p:spPr bwMode="auto">
          <a:xfrm>
            <a:off x="228600" y="2209800"/>
            <a:ext cx="4165600" cy="3124200"/>
          </a:xfrm>
          <a:prstGeom prst="rect">
            <a:avLst/>
          </a:prstGeom>
          <a:noFill/>
        </p:spPr>
      </p:pic>
    </p:spTree>
  </p:cSld>
  <p:clrMapOvr>
    <a:masterClrMapping/>
  </p:clrMapOvr>
  <p:transition spd="med">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28600"/>
            <a:ext cx="4343399" cy="1904999"/>
          </a:xfrm>
        </p:spPr>
        <p:txBody>
          <a:bodyPr>
            <a:noAutofit/>
          </a:bodyPr>
          <a:lstStyle/>
          <a:p>
            <a:pPr algn="ctr"/>
            <a:r>
              <a:rPr lang="ru-RU" sz="2800" dirty="0" smtClean="0"/>
              <a:t>праздничный концерт К международному Дню пожилых людей </a:t>
            </a:r>
          </a:p>
        </p:txBody>
      </p:sp>
      <p:pic>
        <p:nvPicPr>
          <p:cNvPr id="4" name="Picture 2" descr="C:\Users\Ivan\Desktop\работа\Информационная работа\Отчетно-выборная конференция 2019\лого выбранный1.png"/>
          <p:cNvPicPr>
            <a:picLocks noChangeAspect="1" noChangeArrowheads="1"/>
          </p:cNvPicPr>
          <p:nvPr/>
        </p:nvPicPr>
        <p:blipFill>
          <a:blip r:embed="rId2" cstate="print"/>
          <a:srcRect/>
          <a:stretch>
            <a:fillRect/>
          </a:stretch>
        </p:blipFill>
        <p:spPr bwMode="auto">
          <a:xfrm>
            <a:off x="3505200" y="5486400"/>
            <a:ext cx="1925326" cy="986782"/>
          </a:xfrm>
          <a:prstGeom prst="rect">
            <a:avLst/>
          </a:prstGeom>
          <a:noFill/>
        </p:spPr>
      </p:pic>
      <p:pic>
        <p:nvPicPr>
          <p:cNvPr id="1027" name="Picture 3" descr="C:\Users\Ivan\Desktop\работа\Информационная работа\Отчетно-выборная конференция 2019\IMG_8688.JPG"/>
          <p:cNvPicPr>
            <a:picLocks noChangeAspect="1" noChangeArrowheads="1"/>
          </p:cNvPicPr>
          <p:nvPr/>
        </p:nvPicPr>
        <p:blipFill>
          <a:blip r:embed="rId3" cstate="print"/>
          <a:srcRect/>
          <a:stretch>
            <a:fillRect/>
          </a:stretch>
        </p:blipFill>
        <p:spPr bwMode="auto">
          <a:xfrm>
            <a:off x="4572000" y="381000"/>
            <a:ext cx="3950494" cy="2633663"/>
          </a:xfrm>
          <a:prstGeom prst="rect">
            <a:avLst/>
          </a:prstGeom>
          <a:noFill/>
        </p:spPr>
      </p:pic>
      <p:pic>
        <p:nvPicPr>
          <p:cNvPr id="1028" name="Picture 4" descr="C:\Users\Ivan\Desktop\работа\Информационная работа\Отчетно-выборная конференция 2019\IMG_8727.JPG"/>
          <p:cNvPicPr>
            <a:picLocks noChangeAspect="1" noChangeArrowheads="1"/>
          </p:cNvPicPr>
          <p:nvPr/>
        </p:nvPicPr>
        <p:blipFill>
          <a:blip r:embed="rId4" cstate="print"/>
          <a:srcRect/>
          <a:stretch>
            <a:fillRect/>
          </a:stretch>
        </p:blipFill>
        <p:spPr bwMode="auto">
          <a:xfrm>
            <a:off x="228600" y="2362200"/>
            <a:ext cx="4191000" cy="2794000"/>
          </a:xfrm>
          <a:prstGeom prst="rect">
            <a:avLst/>
          </a:prstGeom>
          <a:noFill/>
        </p:spPr>
      </p:pic>
      <p:pic>
        <p:nvPicPr>
          <p:cNvPr id="1029" name="Picture 5" descr="C:\Users\Ivan\Desktop\работа\Информационная работа\Отчетно-выборная конференция 2019\IMG_8474.JPG"/>
          <p:cNvPicPr>
            <a:picLocks noChangeAspect="1" noChangeArrowheads="1"/>
          </p:cNvPicPr>
          <p:nvPr/>
        </p:nvPicPr>
        <p:blipFill>
          <a:blip r:embed="rId5" cstate="print"/>
          <a:srcRect/>
          <a:stretch>
            <a:fillRect/>
          </a:stretch>
        </p:blipFill>
        <p:spPr bwMode="auto">
          <a:xfrm>
            <a:off x="4953000" y="3124200"/>
            <a:ext cx="3470274" cy="2313516"/>
          </a:xfrm>
          <a:prstGeom prst="rect">
            <a:avLst/>
          </a:prstGeom>
          <a:noFill/>
        </p:spPr>
      </p:pic>
    </p:spTree>
  </p:cSld>
  <p:clrMapOvr>
    <a:masterClrMapping/>
  </p:clrMapOvr>
  <p:transition spd="med">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28800" y="228600"/>
            <a:ext cx="7797662" cy="1151965"/>
          </a:xfrm>
        </p:spPr>
        <p:txBody>
          <a:bodyPr>
            <a:noAutofit/>
          </a:bodyPr>
          <a:lstStyle/>
          <a:p>
            <a:r>
              <a:rPr lang="ru-RU" sz="3000" dirty="0" smtClean="0"/>
              <a:t>в 2019 году были впервые проведены: </a:t>
            </a:r>
          </a:p>
        </p:txBody>
      </p:sp>
      <p:sp>
        <p:nvSpPr>
          <p:cNvPr id="3" name="Содержимое 2"/>
          <p:cNvSpPr>
            <a:spLocks noGrp="1"/>
          </p:cNvSpPr>
          <p:nvPr>
            <p:ph sz="quarter" idx="13"/>
          </p:nvPr>
        </p:nvSpPr>
        <p:spPr>
          <a:xfrm>
            <a:off x="5105400" y="1600200"/>
            <a:ext cx="3581400" cy="2819400"/>
          </a:xfrm>
        </p:spPr>
        <p:txBody>
          <a:bodyPr>
            <a:noAutofit/>
          </a:bodyPr>
          <a:lstStyle/>
          <a:p>
            <a:pPr algn="just"/>
            <a:r>
              <a:rPr lang="ru-RU" sz="1300" dirty="0" smtClean="0">
                <a:latin typeface="Times New Roman" pitchFamily="18" charset="0"/>
                <a:cs typeface="Times New Roman" pitchFamily="18" charset="0"/>
              </a:rPr>
              <a:t>вокальный конкурс "Голос Профсоюза",</a:t>
            </a:r>
          </a:p>
          <a:p>
            <a:pPr algn="just"/>
            <a:r>
              <a:rPr lang="ru-RU" sz="1300" dirty="0" smtClean="0">
                <a:latin typeface="Times New Roman" pitchFamily="18" charset="0"/>
                <a:cs typeface="Times New Roman" pitchFamily="18" charset="0"/>
              </a:rPr>
              <a:t>«Профсоюз с песней»,</a:t>
            </a:r>
          </a:p>
          <a:p>
            <a:pPr algn="just"/>
            <a:r>
              <a:rPr lang="ru-RU" sz="1300" dirty="0" smtClean="0">
                <a:latin typeface="Times New Roman" pitchFamily="18" charset="0"/>
                <a:cs typeface="Times New Roman" pitchFamily="18" charset="0"/>
              </a:rPr>
              <a:t>«Лучший коллективный договор»,</a:t>
            </a:r>
          </a:p>
          <a:p>
            <a:pPr algn="just"/>
            <a:r>
              <a:rPr lang="ru-RU" sz="1300" dirty="0" smtClean="0">
                <a:latin typeface="Times New Roman" pitchFamily="18" charset="0"/>
                <a:cs typeface="Times New Roman" pitchFamily="18" charset="0"/>
              </a:rPr>
              <a:t> «Лучший уполномоченный по охране труда»,</a:t>
            </a:r>
          </a:p>
          <a:p>
            <a:pPr algn="just"/>
            <a:r>
              <a:rPr lang="ru-RU" sz="1300" dirty="0" smtClean="0">
                <a:latin typeface="Times New Roman" pitchFamily="18" charset="0"/>
                <a:cs typeface="Times New Roman" pitchFamily="18" charset="0"/>
              </a:rPr>
              <a:t>«Лучшая информационная работа» </a:t>
            </a:r>
          </a:p>
          <a:p>
            <a:pPr algn="just"/>
            <a:r>
              <a:rPr lang="ru-RU" sz="1300" dirty="0" smtClean="0">
                <a:latin typeface="Times New Roman" pitchFamily="18" charset="0"/>
                <a:cs typeface="Times New Roman" pitchFamily="18" charset="0"/>
              </a:rPr>
              <a:t>и многое другое</a:t>
            </a:r>
          </a:p>
        </p:txBody>
      </p:sp>
      <p:pic>
        <p:nvPicPr>
          <p:cNvPr id="4" name="Picture 2" descr="C:\Users\Ivan\Desktop\работа\Информационная работа\Отчетно-выборная конференция 2019\лого выбранный1.png"/>
          <p:cNvPicPr>
            <a:picLocks noChangeAspect="1" noChangeArrowheads="1"/>
          </p:cNvPicPr>
          <p:nvPr/>
        </p:nvPicPr>
        <p:blipFill>
          <a:blip r:embed="rId3" cstate="print"/>
          <a:srcRect/>
          <a:stretch>
            <a:fillRect/>
          </a:stretch>
        </p:blipFill>
        <p:spPr bwMode="auto">
          <a:xfrm>
            <a:off x="3505200" y="5486400"/>
            <a:ext cx="1925326" cy="986782"/>
          </a:xfrm>
          <a:prstGeom prst="rect">
            <a:avLst/>
          </a:prstGeom>
          <a:noFill/>
        </p:spPr>
      </p:pic>
      <p:pic>
        <p:nvPicPr>
          <p:cNvPr id="8194" name="Picture 2" descr="C:\Users\Ivan\Desktop\работа\фотоотчеты\2019\Фото Вокальный конкурс 2019\IMG_4841.JPG"/>
          <p:cNvPicPr>
            <a:picLocks noChangeAspect="1" noChangeArrowheads="1"/>
          </p:cNvPicPr>
          <p:nvPr/>
        </p:nvPicPr>
        <p:blipFill>
          <a:blip r:embed="rId4" cstate="print"/>
          <a:srcRect/>
          <a:stretch>
            <a:fillRect/>
          </a:stretch>
        </p:blipFill>
        <p:spPr bwMode="auto">
          <a:xfrm>
            <a:off x="228600" y="1447800"/>
            <a:ext cx="4857750" cy="3238500"/>
          </a:xfrm>
          <a:prstGeom prst="rect">
            <a:avLst/>
          </a:prstGeom>
          <a:noFill/>
        </p:spPr>
      </p:pic>
    </p:spTree>
  </p:cSld>
  <p:clrMapOvr>
    <a:masterClrMapping/>
  </p:clrMapOvr>
  <p:transition spd="med">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rot="21420000">
            <a:off x="-4645" y="2180207"/>
            <a:ext cx="8162166" cy="2259001"/>
          </a:xfrm>
        </p:spPr>
        <p:txBody>
          <a:bodyPr>
            <a:noAutofit/>
          </a:bodyPr>
          <a:lstStyle/>
          <a:p>
            <a:pPr algn="ctr"/>
            <a:r>
              <a:rPr lang="ru-RU" sz="5400" b="1" i="1" dirty="0" smtClean="0"/>
              <a:t>Спортивно-оздоровительная деятельность </a:t>
            </a:r>
            <a:br>
              <a:rPr lang="ru-RU" sz="5400" b="1" i="1" dirty="0" smtClean="0"/>
            </a:br>
            <a:r>
              <a:rPr lang="ru-RU" sz="5400" b="1" i="1" dirty="0" smtClean="0"/>
              <a:t>областной организации </a:t>
            </a:r>
            <a:br>
              <a:rPr lang="ru-RU" sz="5400" b="1" i="1" dirty="0" smtClean="0"/>
            </a:br>
            <a:endParaRPr lang="ru-RU" sz="5400" b="1" i="1" dirty="0"/>
          </a:p>
        </p:txBody>
      </p:sp>
      <p:pic>
        <p:nvPicPr>
          <p:cNvPr id="4" name="Picture 2" descr="C:\Users\Ivan\Desktop\работа\Информационная работа\Отчетно-выборная конференция 2019\лого выбранный1.png"/>
          <p:cNvPicPr>
            <a:picLocks noChangeAspect="1" noChangeArrowheads="1"/>
          </p:cNvPicPr>
          <p:nvPr/>
        </p:nvPicPr>
        <p:blipFill>
          <a:blip r:embed="rId2" cstate="print"/>
          <a:srcRect/>
          <a:stretch>
            <a:fillRect/>
          </a:stretch>
        </p:blipFill>
        <p:spPr bwMode="auto">
          <a:xfrm>
            <a:off x="2514600" y="4572000"/>
            <a:ext cx="2956900" cy="1515492"/>
          </a:xfrm>
          <a:prstGeom prst="rect">
            <a:avLst/>
          </a:prstGeom>
          <a:noFill/>
        </p:spPr>
      </p:pic>
    </p:spTree>
  </p:cSld>
  <p:clrMapOvr>
    <a:masterClrMapping/>
  </p:clrMapOvr>
  <p:transition spd="med">
    <p:fad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quarter" idx="13"/>
          </p:nvPr>
        </p:nvSpPr>
        <p:spPr>
          <a:xfrm>
            <a:off x="304800" y="228600"/>
            <a:ext cx="8096249" cy="685800"/>
          </a:xfrm>
        </p:spPr>
        <p:txBody>
          <a:bodyPr>
            <a:noAutofit/>
          </a:bodyPr>
          <a:lstStyle/>
          <a:p>
            <a:pPr algn="just"/>
            <a:r>
              <a:rPr lang="ru-RU" sz="1800" dirty="0" smtClean="0">
                <a:latin typeface="Times New Roman" pitchFamily="18" charset="0"/>
                <a:cs typeface="Times New Roman" pitchFamily="18" charset="0"/>
              </a:rPr>
              <a:t>Пропаганда здорового образа жизни среди членов профсоюза – это одно из приоритетных направлений деятельности областной организации</a:t>
            </a:r>
          </a:p>
        </p:txBody>
      </p:sp>
      <p:pic>
        <p:nvPicPr>
          <p:cNvPr id="9218" name="Picture 2" descr="C:\Users\Ivan\Desktop\работа\фотоотчеты\2018\Отобранные фотографии\2018\1.jpg"/>
          <p:cNvPicPr>
            <a:picLocks noChangeAspect="1" noChangeArrowheads="1"/>
          </p:cNvPicPr>
          <p:nvPr/>
        </p:nvPicPr>
        <p:blipFill>
          <a:blip r:embed="rId2" cstate="print"/>
          <a:srcRect/>
          <a:stretch>
            <a:fillRect/>
          </a:stretch>
        </p:blipFill>
        <p:spPr bwMode="auto">
          <a:xfrm>
            <a:off x="533400" y="1143000"/>
            <a:ext cx="7696200" cy="4329113"/>
          </a:xfrm>
          <a:prstGeom prst="rect">
            <a:avLst/>
          </a:prstGeom>
          <a:noFill/>
        </p:spPr>
      </p:pic>
      <p:pic>
        <p:nvPicPr>
          <p:cNvPr id="5" name="Picture 2" descr="C:\Users\Ivan\Desktop\работа\Информационная работа\Отчетно-выборная конференция 2019\лого выбранный1.png"/>
          <p:cNvPicPr>
            <a:picLocks noChangeAspect="1" noChangeArrowheads="1"/>
          </p:cNvPicPr>
          <p:nvPr/>
        </p:nvPicPr>
        <p:blipFill>
          <a:blip r:embed="rId3" cstate="print"/>
          <a:srcRect/>
          <a:stretch>
            <a:fillRect/>
          </a:stretch>
        </p:blipFill>
        <p:spPr bwMode="auto">
          <a:xfrm>
            <a:off x="3505200" y="5486400"/>
            <a:ext cx="1925326" cy="986782"/>
          </a:xfrm>
          <a:prstGeom prst="rect">
            <a:avLst/>
          </a:prstGeom>
          <a:noFill/>
        </p:spPr>
      </p:pic>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r>
              <a:rPr lang="ru-RU" sz="3000" b="1" i="1" u="sng" dirty="0" smtClean="0"/>
              <a:t/>
            </a:r>
            <a:br>
              <a:rPr lang="ru-RU" sz="3000" b="1" i="1" u="sng" dirty="0" smtClean="0"/>
            </a:br>
            <a:r>
              <a:rPr lang="ru-RU" sz="2500" b="1" i="1" u="sng" dirty="0" smtClean="0"/>
              <a:t>Краткая характеристика Саратовской областной организации Профсоюза </a:t>
            </a:r>
            <a:br>
              <a:rPr lang="ru-RU" sz="2500" b="1" i="1" u="sng" dirty="0" smtClean="0"/>
            </a:br>
            <a:r>
              <a:rPr lang="ru-RU" sz="2500" b="1" i="1" u="sng" dirty="0" smtClean="0"/>
              <a:t>(структура, численность, динамика профсоюзного членства за период с 2014 по 2019  годы)</a:t>
            </a:r>
            <a:r>
              <a:rPr lang="ru-RU" sz="3200" dirty="0" smtClean="0">
                <a:latin typeface="Times New Roman" pitchFamily="18" charset="0"/>
                <a:cs typeface="Times New Roman" pitchFamily="18" charset="0"/>
              </a:rPr>
              <a:t/>
            </a:r>
            <a:br>
              <a:rPr lang="ru-RU" sz="3200" dirty="0" smtClean="0">
                <a:latin typeface="Times New Roman" pitchFamily="18" charset="0"/>
                <a:cs typeface="Times New Roman" pitchFamily="18" charset="0"/>
              </a:rPr>
            </a:br>
            <a:endParaRPr lang="ru-RU" sz="3000" dirty="0"/>
          </a:p>
        </p:txBody>
      </p:sp>
      <p:sp>
        <p:nvSpPr>
          <p:cNvPr id="3" name="Содержимое 2"/>
          <p:cNvSpPr>
            <a:spLocks noGrp="1"/>
          </p:cNvSpPr>
          <p:nvPr>
            <p:ph sz="quarter" idx="13"/>
          </p:nvPr>
        </p:nvSpPr>
        <p:spPr>
          <a:xfrm>
            <a:off x="609600" y="2209800"/>
            <a:ext cx="7796030" cy="3276600"/>
          </a:xfrm>
        </p:spPr>
        <p:txBody>
          <a:bodyPr>
            <a:normAutofit fontScale="77500" lnSpcReduction="20000"/>
          </a:bodyPr>
          <a:lstStyle/>
          <a:p>
            <a:pPr algn="just"/>
            <a:r>
              <a:rPr lang="ru-RU" sz="1500" b="1" dirty="0" smtClean="0">
                <a:latin typeface="Times New Roman" pitchFamily="18" charset="0"/>
                <a:cs typeface="Times New Roman" pitchFamily="18" charset="0"/>
              </a:rPr>
              <a:t>4 место </a:t>
            </a:r>
            <a:r>
              <a:rPr lang="ru-RU" sz="1500" dirty="0" smtClean="0">
                <a:latin typeface="Times New Roman" pitchFamily="18" charset="0"/>
                <a:cs typeface="Times New Roman" pitchFamily="18" charset="0"/>
              </a:rPr>
              <a:t>в приволжском федеральном округе как по количеству работающих членов Профсоюза, так и по уровню профсоюзного членства;</a:t>
            </a:r>
          </a:p>
          <a:p>
            <a:pPr algn="just"/>
            <a:r>
              <a:rPr lang="ru-RU" sz="1500" b="1" dirty="0" smtClean="0">
                <a:latin typeface="Times New Roman" pitchFamily="18" charset="0"/>
                <a:cs typeface="Times New Roman" pitchFamily="18" charset="0"/>
              </a:rPr>
              <a:t>176 первичных организаций</a:t>
            </a:r>
            <a:r>
              <a:rPr lang="ru-RU" sz="1500" dirty="0" smtClean="0">
                <a:latin typeface="Times New Roman" pitchFamily="18" charset="0"/>
                <a:cs typeface="Times New Roman" pitchFamily="18" charset="0"/>
              </a:rPr>
              <a:t>, среди которых четыре средних медицинских образовательных  учреждений здравоохранения, имеющих по две первичные организации – преподавателей и студентов;</a:t>
            </a:r>
          </a:p>
          <a:p>
            <a:pPr algn="just"/>
            <a:r>
              <a:rPr lang="ru-RU" sz="1500" b="1" dirty="0" smtClean="0">
                <a:latin typeface="Times New Roman" pitchFamily="18" charset="0"/>
                <a:cs typeface="Times New Roman" pitchFamily="18" charset="0"/>
              </a:rPr>
              <a:t>51019 членов профсоюза</a:t>
            </a:r>
            <a:r>
              <a:rPr lang="ru-RU" sz="1500" dirty="0" smtClean="0">
                <a:latin typeface="Times New Roman" pitchFamily="18" charset="0"/>
                <a:cs typeface="Times New Roman" pitchFamily="18" charset="0"/>
              </a:rPr>
              <a:t>,  из них: </a:t>
            </a:r>
          </a:p>
          <a:p>
            <a:pPr algn="just"/>
            <a:r>
              <a:rPr lang="ru-RU" sz="1500" b="1" dirty="0" smtClean="0">
                <a:latin typeface="Times New Roman" pitchFamily="18" charset="0"/>
                <a:cs typeface="Times New Roman" pitchFamily="18" charset="0"/>
              </a:rPr>
              <a:t>72,7% (37136 человек) </a:t>
            </a:r>
            <a:r>
              <a:rPr lang="ru-RU" sz="1500" dirty="0" smtClean="0">
                <a:latin typeface="Times New Roman" pitchFamily="18" charset="0"/>
                <a:cs typeface="Times New Roman" pitchFamily="18" charset="0"/>
              </a:rPr>
              <a:t>– работающие в учреждениях системы здравоохранения и иных организациях, в которых созданы первичные профсоюзные организации; </a:t>
            </a:r>
          </a:p>
          <a:p>
            <a:pPr algn="just"/>
            <a:r>
              <a:rPr lang="ru-RU" sz="1500" b="1" dirty="0" smtClean="0">
                <a:latin typeface="Times New Roman" pitchFamily="18" charset="0"/>
                <a:cs typeface="Times New Roman" pitchFamily="18" charset="0"/>
              </a:rPr>
              <a:t>26,9% (13 708 человек) </a:t>
            </a:r>
            <a:r>
              <a:rPr lang="ru-RU" sz="1500" dirty="0" smtClean="0">
                <a:latin typeface="Times New Roman" pitchFamily="18" charset="0"/>
                <a:cs typeface="Times New Roman" pitchFamily="18" charset="0"/>
              </a:rPr>
              <a:t>– учащиеся;  </a:t>
            </a:r>
          </a:p>
          <a:p>
            <a:pPr algn="just"/>
            <a:r>
              <a:rPr lang="ru-RU" sz="1500" b="1" dirty="0" smtClean="0">
                <a:latin typeface="Times New Roman" pitchFamily="18" charset="0"/>
                <a:cs typeface="Times New Roman" pitchFamily="18" charset="0"/>
              </a:rPr>
              <a:t>0,3%  (175 человек) </a:t>
            </a:r>
            <a:r>
              <a:rPr lang="ru-RU" sz="1500" dirty="0" smtClean="0">
                <a:latin typeface="Times New Roman" pitchFamily="18" charset="0"/>
                <a:cs typeface="Times New Roman" pitchFamily="18" charset="0"/>
              </a:rPr>
              <a:t>– неработающие пенсионеры.  </a:t>
            </a:r>
          </a:p>
          <a:p>
            <a:pPr>
              <a:buNone/>
            </a:pPr>
            <a:endParaRPr lang="ru-RU" sz="1500" dirty="0" smtClean="0">
              <a:latin typeface="Times New Roman" pitchFamily="18" charset="0"/>
              <a:cs typeface="Times New Roman" pitchFamily="18" charset="0"/>
            </a:endParaRPr>
          </a:p>
          <a:p>
            <a:pPr algn="ctr">
              <a:buNone/>
            </a:pPr>
            <a:r>
              <a:rPr lang="ru-RU" sz="1800" b="1" dirty="0" smtClean="0">
                <a:latin typeface="Times New Roman" pitchFamily="18" charset="0"/>
                <a:cs typeface="Times New Roman" pitchFamily="18" charset="0"/>
              </a:rPr>
              <a:t>уровень профсоюзного членства на 1 января 2019 года составил  72,7%.</a:t>
            </a:r>
          </a:p>
          <a:p>
            <a:endParaRPr lang="ru-RU" sz="1500" dirty="0" smtClean="0">
              <a:latin typeface="Times New Roman" pitchFamily="18" charset="0"/>
              <a:cs typeface="Times New Roman" pitchFamily="18" charset="0"/>
            </a:endParaRPr>
          </a:p>
        </p:txBody>
      </p:sp>
      <p:pic>
        <p:nvPicPr>
          <p:cNvPr id="5" name="Picture 2" descr="C:\Users\Ivan\Desktop\работа\Информационная работа\Отчетно-выборная конференция 2019\лого выбранный1.png"/>
          <p:cNvPicPr>
            <a:picLocks noChangeAspect="1" noChangeArrowheads="1"/>
          </p:cNvPicPr>
          <p:nvPr/>
        </p:nvPicPr>
        <p:blipFill>
          <a:blip r:embed="rId2" cstate="print"/>
          <a:srcRect/>
          <a:stretch>
            <a:fillRect/>
          </a:stretch>
        </p:blipFill>
        <p:spPr bwMode="auto">
          <a:xfrm>
            <a:off x="3505200" y="5486400"/>
            <a:ext cx="1925326" cy="986782"/>
          </a:xfrm>
          <a:prstGeom prst="rect">
            <a:avLst/>
          </a:prstGeom>
          <a:noFill/>
        </p:spPr>
      </p:pic>
    </p:spTree>
  </p:cSld>
  <p:clrMapOvr>
    <a:masterClrMapping/>
  </p:clrMapOvr>
  <p:transition spd="med">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quarter" idx="13"/>
          </p:nvPr>
        </p:nvSpPr>
        <p:spPr>
          <a:xfrm>
            <a:off x="304801" y="1524000"/>
            <a:ext cx="8001000" cy="3124200"/>
          </a:xfrm>
        </p:spPr>
        <p:txBody>
          <a:bodyPr>
            <a:noAutofit/>
          </a:bodyPr>
          <a:lstStyle/>
          <a:p>
            <a:pPr algn="just"/>
            <a:r>
              <a:rPr lang="ru-RU" sz="1800" dirty="0" smtClean="0">
                <a:latin typeface="Times New Roman" pitchFamily="18" charset="0"/>
                <a:cs typeface="Times New Roman" pitchFamily="18" charset="0"/>
              </a:rPr>
              <a:t>мини-футболу, </a:t>
            </a:r>
          </a:p>
          <a:p>
            <a:pPr algn="just"/>
            <a:r>
              <a:rPr lang="ru-RU" sz="1800" dirty="0" smtClean="0">
                <a:latin typeface="Times New Roman" pitchFamily="18" charset="0"/>
                <a:cs typeface="Times New Roman" pitchFamily="18" charset="0"/>
              </a:rPr>
              <a:t>Волейболу,</a:t>
            </a:r>
          </a:p>
          <a:p>
            <a:pPr algn="just"/>
            <a:r>
              <a:rPr lang="ru-RU" sz="1800" dirty="0" err="1" smtClean="0">
                <a:latin typeface="Times New Roman" pitchFamily="18" charset="0"/>
                <a:cs typeface="Times New Roman" pitchFamily="18" charset="0"/>
              </a:rPr>
              <a:t>дартсу</a:t>
            </a:r>
            <a:r>
              <a:rPr lang="ru-RU" sz="1800" dirty="0" smtClean="0">
                <a:latin typeface="Times New Roman" pitchFamily="18" charset="0"/>
                <a:cs typeface="Times New Roman" pitchFamily="18" charset="0"/>
              </a:rPr>
              <a:t>,</a:t>
            </a:r>
          </a:p>
          <a:p>
            <a:pPr algn="just"/>
            <a:r>
              <a:rPr lang="ru-RU" sz="1800" dirty="0" smtClean="0">
                <a:latin typeface="Times New Roman" pitchFamily="18" charset="0"/>
                <a:cs typeface="Times New Roman" pitchFamily="18" charset="0"/>
              </a:rPr>
              <a:t>настольному теннису, </a:t>
            </a:r>
          </a:p>
          <a:p>
            <a:pPr algn="just"/>
            <a:r>
              <a:rPr lang="ru-RU" sz="1800" dirty="0" smtClean="0">
                <a:latin typeface="Times New Roman" pitchFamily="18" charset="0"/>
                <a:cs typeface="Times New Roman" pitchFamily="18" charset="0"/>
              </a:rPr>
              <a:t>плаванию, </a:t>
            </a:r>
          </a:p>
          <a:p>
            <a:pPr algn="just"/>
            <a:r>
              <a:rPr lang="ru-RU" sz="1800" dirty="0" err="1" smtClean="0">
                <a:latin typeface="Times New Roman" pitchFamily="18" charset="0"/>
                <a:cs typeface="Times New Roman" pitchFamily="18" charset="0"/>
              </a:rPr>
              <a:t>перетягиванию</a:t>
            </a:r>
            <a:r>
              <a:rPr lang="ru-RU" sz="1800" dirty="0" smtClean="0">
                <a:latin typeface="Times New Roman" pitchFamily="18" charset="0"/>
                <a:cs typeface="Times New Roman" pitchFamily="18" charset="0"/>
              </a:rPr>
              <a:t>  каната, </a:t>
            </a:r>
          </a:p>
          <a:p>
            <a:pPr algn="just"/>
            <a:r>
              <a:rPr lang="ru-RU" sz="1800" dirty="0" smtClean="0">
                <a:latin typeface="Times New Roman" pitchFamily="18" charset="0"/>
                <a:cs typeface="Times New Roman" pitchFamily="18" charset="0"/>
              </a:rPr>
              <a:t>жиму лежа,</a:t>
            </a:r>
          </a:p>
          <a:p>
            <a:pPr algn="just"/>
            <a:r>
              <a:rPr lang="ru-RU" sz="1800" dirty="0" smtClean="0">
                <a:latin typeface="Times New Roman" pitchFamily="18" charset="0"/>
                <a:cs typeface="Times New Roman" pitchFamily="18" charset="0"/>
              </a:rPr>
              <a:t>И многому другому</a:t>
            </a:r>
          </a:p>
          <a:p>
            <a:pPr algn="just"/>
            <a:endParaRPr lang="ru-RU" sz="1800" dirty="0" smtClean="0">
              <a:latin typeface="Times New Roman" pitchFamily="18" charset="0"/>
              <a:cs typeface="Times New Roman" pitchFamily="18" charset="0"/>
            </a:endParaRPr>
          </a:p>
        </p:txBody>
      </p:sp>
      <p:pic>
        <p:nvPicPr>
          <p:cNvPr id="5" name="Picture 2" descr="C:\Users\Ivan\Desktop\работа\Информационная работа\Отчетно-выборная конференция 2019\лого выбранный1.png"/>
          <p:cNvPicPr>
            <a:picLocks noChangeAspect="1" noChangeArrowheads="1"/>
          </p:cNvPicPr>
          <p:nvPr/>
        </p:nvPicPr>
        <p:blipFill>
          <a:blip r:embed="rId2" cstate="print"/>
          <a:srcRect/>
          <a:stretch>
            <a:fillRect/>
          </a:stretch>
        </p:blipFill>
        <p:spPr bwMode="auto">
          <a:xfrm>
            <a:off x="3505200" y="5486400"/>
            <a:ext cx="1925326" cy="986782"/>
          </a:xfrm>
          <a:prstGeom prst="rect">
            <a:avLst/>
          </a:prstGeom>
          <a:noFill/>
        </p:spPr>
      </p:pic>
      <p:sp>
        <p:nvSpPr>
          <p:cNvPr id="6" name="Содержимое 2"/>
          <p:cNvSpPr txBox="1">
            <a:spLocks/>
          </p:cNvSpPr>
          <p:nvPr/>
        </p:nvSpPr>
        <p:spPr>
          <a:xfrm>
            <a:off x="0" y="5105400"/>
            <a:ext cx="8686799" cy="914400"/>
          </a:xfrm>
          <a:prstGeom prst="rect">
            <a:avLst/>
          </a:prstGeom>
        </p:spPr>
        <p:txBody>
          <a:bodyPr vert="horz" lIns="91440" tIns="45720" rIns="91440" bIns="45720" rtlCol="0" anchor="ctr">
            <a:noAutofit/>
          </a:bodyPr>
          <a:lstStyle/>
          <a:p>
            <a:pPr marL="228600" indent="-228600" algn="ctr">
              <a:lnSpc>
                <a:spcPct val="120000"/>
              </a:lnSpc>
              <a:spcBef>
                <a:spcPts val="1000"/>
              </a:spcBef>
              <a:buClr>
                <a:schemeClr val="accent1"/>
              </a:buClr>
              <a:buSzPct val="160000"/>
            </a:pPr>
            <a:r>
              <a:rPr lang="ru-RU" sz="1700" b="1" cap="all" dirty="0" smtClean="0">
                <a:latin typeface="Times New Roman" pitchFamily="18" charset="0"/>
                <a:cs typeface="Times New Roman" pitchFamily="18" charset="0"/>
              </a:rPr>
              <a:t>Главная задача спартакиады - укреплять здоровье, привлекать к активному досугу трудящихся и членов их семей.</a:t>
            </a:r>
          </a:p>
          <a:p>
            <a:pPr marL="228600" marR="0" lvl="0" indent="-228600" algn="just" defTabSz="914400" rtl="0" eaLnBrk="1" fontAlgn="auto" latinLnBrk="0" hangingPunct="1">
              <a:lnSpc>
                <a:spcPct val="120000"/>
              </a:lnSpc>
              <a:spcBef>
                <a:spcPts val="1000"/>
              </a:spcBef>
              <a:spcAft>
                <a:spcPts val="0"/>
              </a:spcAft>
              <a:buClr>
                <a:schemeClr val="accent1"/>
              </a:buClr>
              <a:buSzPct val="160000"/>
              <a:buFont typeface="Arial" panose="020B0604020202020204" pitchFamily="34" charset="0"/>
              <a:buNone/>
              <a:tabLst/>
              <a:defRPr/>
            </a:pPr>
            <a:endParaRPr kumimoji="0" lang="ru-RU" sz="1800" b="0" i="0" u="none" strike="noStrike" kern="1200" cap="all"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228600" marR="0" lvl="0" indent="-228600" algn="just" defTabSz="914400" rtl="0" eaLnBrk="1" fontAlgn="auto" latinLnBrk="0" hangingPunct="1">
              <a:lnSpc>
                <a:spcPct val="120000"/>
              </a:lnSpc>
              <a:spcBef>
                <a:spcPts val="1000"/>
              </a:spcBef>
              <a:spcAft>
                <a:spcPts val="0"/>
              </a:spcAft>
              <a:buClr>
                <a:schemeClr val="accent1"/>
              </a:buClr>
              <a:buSzPct val="160000"/>
              <a:buFont typeface="Arial" panose="020B0604020202020204" pitchFamily="34" charset="0"/>
              <a:buChar char="•"/>
              <a:tabLst/>
              <a:defRPr/>
            </a:pPr>
            <a:endParaRPr kumimoji="0" lang="ru-RU" sz="1800" b="0" i="0" u="none" strike="noStrike" kern="1200" cap="all" spc="0" normalizeH="0" baseline="0" noProof="0" dirty="0" smtClean="0">
              <a:ln>
                <a:noFill/>
              </a:ln>
              <a:solidFill>
                <a:schemeClr val="tx1"/>
              </a:solidFill>
              <a:effectLst/>
              <a:uLnTx/>
              <a:uFillTx/>
              <a:latin typeface="Times New Roman" pitchFamily="18" charset="0"/>
              <a:ea typeface="+mn-ea"/>
              <a:cs typeface="Times New Roman" pitchFamily="18" charset="0"/>
            </a:endParaRPr>
          </a:p>
        </p:txBody>
      </p:sp>
      <p:sp>
        <p:nvSpPr>
          <p:cNvPr id="7" name="Заголовок 1"/>
          <p:cNvSpPr>
            <a:spLocks noGrp="1"/>
          </p:cNvSpPr>
          <p:nvPr>
            <p:ph type="title"/>
          </p:nvPr>
        </p:nvSpPr>
        <p:spPr>
          <a:xfrm>
            <a:off x="228600" y="228600"/>
            <a:ext cx="8458200" cy="1151965"/>
          </a:xfrm>
        </p:spPr>
        <p:txBody>
          <a:bodyPr>
            <a:noAutofit/>
          </a:bodyPr>
          <a:lstStyle/>
          <a:p>
            <a:pPr algn="just"/>
            <a:r>
              <a:rPr lang="ru-RU" sz="2400" dirty="0" smtClean="0"/>
              <a:t>Саратовская областная организация  ежегодно организует и проводит Спартакиады и спортивные турниры по:</a:t>
            </a:r>
            <a:r>
              <a:rPr lang="ru-RU" sz="2400" dirty="0" smtClean="0">
                <a:latin typeface="Times New Roman" pitchFamily="18" charset="0"/>
                <a:cs typeface="Times New Roman" pitchFamily="18" charset="0"/>
              </a:rPr>
              <a:t/>
            </a:r>
            <a:br>
              <a:rPr lang="ru-RU" sz="2400" dirty="0" smtClean="0">
                <a:latin typeface="Times New Roman" pitchFamily="18" charset="0"/>
                <a:cs typeface="Times New Roman" pitchFamily="18" charset="0"/>
              </a:rPr>
            </a:br>
            <a:endParaRPr lang="ru-RU" sz="2400" dirty="0" smtClean="0"/>
          </a:p>
        </p:txBody>
      </p:sp>
      <p:pic>
        <p:nvPicPr>
          <p:cNvPr id="10242" name="Picture 2" descr="C:\Users\Ivan\Desktop\работа\Информационная работа\Отчетно-выборная конференция 2019\footbal.png"/>
          <p:cNvPicPr>
            <a:picLocks noChangeAspect="1" noChangeArrowheads="1"/>
          </p:cNvPicPr>
          <p:nvPr/>
        </p:nvPicPr>
        <p:blipFill>
          <a:blip r:embed="rId3" cstate="print"/>
          <a:srcRect/>
          <a:stretch>
            <a:fillRect/>
          </a:stretch>
        </p:blipFill>
        <p:spPr bwMode="auto">
          <a:xfrm>
            <a:off x="4648200" y="990600"/>
            <a:ext cx="3486050" cy="3759961"/>
          </a:xfrm>
          <a:prstGeom prst="rect">
            <a:avLst/>
          </a:prstGeom>
          <a:noFill/>
        </p:spPr>
      </p:pic>
    </p:spTree>
  </p:cSld>
  <p:clrMapOvr>
    <a:masterClrMapping/>
  </p:clrMapOvr>
  <p:transition spd="med">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352800" y="0"/>
            <a:ext cx="1695449" cy="1151965"/>
          </a:xfrm>
        </p:spPr>
        <p:txBody>
          <a:bodyPr>
            <a:normAutofit/>
          </a:bodyPr>
          <a:lstStyle/>
          <a:p>
            <a:r>
              <a:rPr lang="ru-RU" sz="3000" dirty="0" smtClean="0"/>
              <a:t>Задачи:</a:t>
            </a:r>
            <a:endParaRPr lang="ru-RU" sz="3000" dirty="0"/>
          </a:p>
        </p:txBody>
      </p:sp>
      <p:sp>
        <p:nvSpPr>
          <p:cNvPr id="3" name="Содержимое 2"/>
          <p:cNvSpPr>
            <a:spLocks noGrp="1"/>
          </p:cNvSpPr>
          <p:nvPr>
            <p:ph sz="quarter" idx="13"/>
          </p:nvPr>
        </p:nvSpPr>
        <p:spPr>
          <a:xfrm>
            <a:off x="0" y="838200"/>
            <a:ext cx="8458199" cy="4536385"/>
          </a:xfrm>
        </p:spPr>
        <p:txBody>
          <a:bodyPr>
            <a:noAutofit/>
          </a:bodyPr>
          <a:lstStyle/>
          <a:p>
            <a:pPr lvl="0" algn="just"/>
            <a:r>
              <a:rPr lang="ru-RU" sz="1800" dirty="0" smtClean="0">
                <a:latin typeface="Times New Roman" pitchFamily="18" charset="0"/>
                <a:cs typeface="Times New Roman" pitchFamily="18" charset="0"/>
              </a:rPr>
              <a:t>Активизировать свою деятельность по защите и финансовому обеспечению трудовых, профессиональных, социально-экономических прав и интересов работников, повышению уровня оплаты их труда;</a:t>
            </a:r>
          </a:p>
          <a:p>
            <a:pPr lvl="0" algn="just"/>
            <a:r>
              <a:rPr lang="ru-RU" sz="1800" dirty="0" smtClean="0">
                <a:latin typeface="Times New Roman" pitchFamily="18" charset="0"/>
                <a:cs typeface="Times New Roman" pitchFamily="18" charset="0"/>
              </a:rPr>
              <a:t>предусматривать в планах подготовки и обучения </a:t>
            </a:r>
            <a:r>
              <a:rPr lang="ru-RU" sz="1800" dirty="0" err="1" smtClean="0">
                <a:latin typeface="Times New Roman" pitchFamily="18" charset="0"/>
                <a:cs typeface="Times New Roman" pitchFamily="18" charset="0"/>
              </a:rPr>
              <a:t>профкадров</a:t>
            </a:r>
            <a:r>
              <a:rPr lang="ru-RU" sz="1800" dirty="0" smtClean="0">
                <a:latin typeface="Times New Roman" pitchFamily="18" charset="0"/>
                <a:cs typeface="Times New Roman" pitchFamily="18" charset="0"/>
              </a:rPr>
              <a:t> и профактива программы по повышению уровня их знаний ;</a:t>
            </a:r>
          </a:p>
          <a:p>
            <a:pPr lvl="0" algn="just"/>
            <a:r>
              <a:rPr lang="ru-RU" sz="1800" dirty="0" smtClean="0">
                <a:latin typeface="Times New Roman" pitchFamily="18" charset="0"/>
                <a:cs typeface="Times New Roman" pitchFamily="18" charset="0"/>
              </a:rPr>
              <a:t>В целях эффективной реализации отраслевого соглашения и коллективных договоров осуществлять постоянный контроль за их выполнением;</a:t>
            </a:r>
          </a:p>
          <a:p>
            <a:pPr lvl="0" algn="just"/>
            <a:r>
              <a:rPr lang="ru-RU" sz="1800" dirty="0" smtClean="0">
                <a:latin typeface="Times New Roman" pitchFamily="18" charset="0"/>
                <a:cs typeface="Times New Roman" pitchFamily="18" charset="0"/>
              </a:rPr>
              <a:t>Информировать членов Профсоюза о деятельности областной организации  и Профсоюза в целом;</a:t>
            </a:r>
          </a:p>
        </p:txBody>
      </p:sp>
      <p:pic>
        <p:nvPicPr>
          <p:cNvPr id="4" name="Picture 2" descr="C:\Users\Ivan\Desktop\работа\Информационная работа\Отчетно-выборная конференция 2019\лого выбранный1.png"/>
          <p:cNvPicPr>
            <a:picLocks noChangeAspect="1" noChangeArrowheads="1"/>
          </p:cNvPicPr>
          <p:nvPr/>
        </p:nvPicPr>
        <p:blipFill>
          <a:blip r:embed="rId2" cstate="print"/>
          <a:srcRect/>
          <a:stretch>
            <a:fillRect/>
          </a:stretch>
        </p:blipFill>
        <p:spPr bwMode="auto">
          <a:xfrm>
            <a:off x="3505200" y="5486400"/>
            <a:ext cx="1925326" cy="986782"/>
          </a:xfrm>
          <a:prstGeom prst="rect">
            <a:avLst/>
          </a:prstGeom>
          <a:noFill/>
        </p:spPr>
      </p:pic>
    </p:spTree>
  </p:cSld>
  <p:clrMapOvr>
    <a:masterClrMapping/>
  </p:clrMapOvr>
  <p:transition spd="med">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352800" y="0"/>
            <a:ext cx="1695449" cy="1151965"/>
          </a:xfrm>
        </p:spPr>
        <p:txBody>
          <a:bodyPr>
            <a:normAutofit/>
          </a:bodyPr>
          <a:lstStyle/>
          <a:p>
            <a:r>
              <a:rPr lang="ru-RU" sz="3000" dirty="0" smtClean="0"/>
              <a:t>Задачи:</a:t>
            </a:r>
            <a:endParaRPr lang="ru-RU" sz="3000" dirty="0"/>
          </a:p>
        </p:txBody>
      </p:sp>
      <p:sp>
        <p:nvSpPr>
          <p:cNvPr id="3" name="Содержимое 2"/>
          <p:cNvSpPr>
            <a:spLocks noGrp="1"/>
          </p:cNvSpPr>
          <p:nvPr>
            <p:ph sz="quarter" idx="13"/>
          </p:nvPr>
        </p:nvSpPr>
        <p:spPr>
          <a:xfrm>
            <a:off x="228600" y="838200"/>
            <a:ext cx="8458199" cy="4536385"/>
          </a:xfrm>
        </p:spPr>
        <p:txBody>
          <a:bodyPr>
            <a:noAutofit/>
          </a:bodyPr>
          <a:lstStyle/>
          <a:p>
            <a:pPr lvl="0"/>
            <a:r>
              <a:rPr lang="ru-RU" sz="1800" dirty="0" smtClean="0">
                <a:latin typeface="Times New Roman" pitchFamily="18" charset="0"/>
                <a:cs typeface="Times New Roman" pitchFamily="18" charset="0"/>
              </a:rPr>
              <a:t>Продолжить совершенствование информационной работы;</a:t>
            </a:r>
          </a:p>
          <a:p>
            <a:pPr lvl="0"/>
            <a:r>
              <a:rPr lang="ru-RU" sz="1800" dirty="0" smtClean="0">
                <a:latin typeface="Times New Roman" pitchFamily="18" charset="0"/>
                <a:cs typeface="Times New Roman" pitchFamily="18" charset="0"/>
              </a:rPr>
              <a:t>Оказывать помощь местным и первичным профорганизациям в создании собственного информационного поля;</a:t>
            </a:r>
          </a:p>
          <a:p>
            <a:pPr lvl="0"/>
            <a:r>
              <a:rPr lang="ru-RU" sz="1800" dirty="0" smtClean="0">
                <a:latin typeface="Times New Roman" pitchFamily="18" charset="0"/>
                <a:cs typeface="Times New Roman" pitchFamily="18" charset="0"/>
              </a:rPr>
              <a:t>Повышать заинтересованность молодых специалистов к вступлению в члены Профсоюза и к активной профсоюзной деятельности;</a:t>
            </a:r>
          </a:p>
          <a:p>
            <a:pPr lvl="0"/>
            <a:r>
              <a:rPr lang="ru-RU" sz="1800" dirty="0" smtClean="0">
                <a:latin typeface="Times New Roman" pitchFamily="18" charset="0"/>
                <a:cs typeface="Times New Roman" pitchFamily="18" charset="0"/>
              </a:rPr>
              <a:t>Повышать эффективность работы Молодежных советов на всех уровнях профсоюзной структуры,;</a:t>
            </a:r>
          </a:p>
          <a:p>
            <a:pPr lvl="0"/>
            <a:r>
              <a:rPr lang="ru-RU" sz="1800" dirty="0" smtClean="0">
                <a:latin typeface="Times New Roman" pitchFamily="18" charset="0"/>
                <a:cs typeface="Times New Roman" pitchFamily="18" charset="0"/>
              </a:rPr>
              <a:t>Обеспечивать преемственность опыта профессиональной и профсоюзной деятельности;</a:t>
            </a:r>
          </a:p>
          <a:p>
            <a:endParaRPr lang="ru-RU" sz="1800" dirty="0" smtClean="0">
              <a:latin typeface="Times New Roman" pitchFamily="18" charset="0"/>
              <a:cs typeface="Times New Roman" pitchFamily="18" charset="0"/>
            </a:endParaRPr>
          </a:p>
        </p:txBody>
      </p:sp>
      <p:pic>
        <p:nvPicPr>
          <p:cNvPr id="4" name="Picture 2" descr="C:\Users\Ivan\Desktop\работа\Информационная работа\Отчетно-выборная конференция 2019\лого выбранный1.png"/>
          <p:cNvPicPr>
            <a:picLocks noChangeAspect="1" noChangeArrowheads="1"/>
          </p:cNvPicPr>
          <p:nvPr/>
        </p:nvPicPr>
        <p:blipFill>
          <a:blip r:embed="rId2" cstate="print"/>
          <a:srcRect/>
          <a:stretch>
            <a:fillRect/>
          </a:stretch>
        </p:blipFill>
        <p:spPr bwMode="auto">
          <a:xfrm>
            <a:off x="3505200" y="5486400"/>
            <a:ext cx="1925326" cy="986782"/>
          </a:xfrm>
          <a:prstGeom prst="rect">
            <a:avLst/>
          </a:prstGeom>
          <a:noFill/>
        </p:spPr>
      </p:pic>
    </p:spTree>
  </p:cSld>
  <p:clrMapOvr>
    <a:masterClrMapping/>
  </p:clrMapOvr>
  <p:transition spd="med">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Ivan\Desktop\работа\Информационная работа\Отчетно-выборная конференция 2019\лого выбранный1.png"/>
          <p:cNvPicPr>
            <a:picLocks noChangeAspect="1" noChangeArrowheads="1"/>
          </p:cNvPicPr>
          <p:nvPr/>
        </p:nvPicPr>
        <p:blipFill>
          <a:blip r:embed="rId2" cstate="print"/>
          <a:srcRect/>
          <a:stretch>
            <a:fillRect/>
          </a:stretch>
        </p:blipFill>
        <p:spPr bwMode="auto">
          <a:xfrm>
            <a:off x="3505200" y="5486400"/>
            <a:ext cx="1925326" cy="986782"/>
          </a:xfrm>
          <a:prstGeom prst="rect">
            <a:avLst/>
          </a:prstGeom>
          <a:noFill/>
        </p:spPr>
      </p:pic>
      <p:pic>
        <p:nvPicPr>
          <p:cNvPr id="11266" name="Picture 2" descr="C:\Users\Ivan\Desktop\работа\Информационная работа\Отчетно-выборная конференция 2019\8.jpg"/>
          <p:cNvPicPr>
            <a:picLocks noChangeAspect="1" noChangeArrowheads="1"/>
          </p:cNvPicPr>
          <p:nvPr/>
        </p:nvPicPr>
        <p:blipFill>
          <a:blip r:embed="rId3" cstate="print"/>
          <a:srcRect/>
          <a:stretch>
            <a:fillRect/>
          </a:stretch>
        </p:blipFill>
        <p:spPr bwMode="auto">
          <a:xfrm>
            <a:off x="2362200" y="0"/>
            <a:ext cx="4038600" cy="5489972"/>
          </a:xfrm>
          <a:prstGeom prst="rect">
            <a:avLst/>
          </a:prstGeom>
          <a:noFill/>
        </p:spPr>
      </p:pic>
    </p:spTree>
  </p:cSld>
  <p:clrMapOvr>
    <a:masterClrMapping/>
  </p:clrMapOvr>
  <p:transition spd="med">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quarter" idx="13"/>
          </p:nvPr>
        </p:nvSpPr>
        <p:spPr>
          <a:xfrm>
            <a:off x="0" y="990600"/>
            <a:ext cx="3352800" cy="4419599"/>
          </a:xfrm>
        </p:spPr>
        <p:txBody>
          <a:bodyPr>
            <a:noAutofit/>
          </a:bodyPr>
          <a:lstStyle/>
          <a:p>
            <a:r>
              <a:rPr lang="ru-RU" sz="1900" b="1" dirty="0" smtClean="0">
                <a:latin typeface="Times New Roman" pitchFamily="18" charset="0"/>
                <a:cs typeface="Times New Roman" pitchFamily="18" charset="0"/>
              </a:rPr>
              <a:t>Областная организация </a:t>
            </a:r>
            <a:r>
              <a:rPr lang="ru-RU" sz="1900" dirty="0" smtClean="0">
                <a:latin typeface="Times New Roman" pitchFamily="18" charset="0"/>
                <a:cs typeface="Times New Roman" pitchFamily="18" charset="0"/>
              </a:rPr>
              <a:t>— это огромный, но слаженный и дружный механизм, а </a:t>
            </a:r>
            <a:r>
              <a:rPr lang="ru-RU" sz="1900" b="1" dirty="0" smtClean="0">
                <a:latin typeface="Times New Roman" pitchFamily="18" charset="0"/>
                <a:cs typeface="Times New Roman" pitchFamily="18" charset="0"/>
              </a:rPr>
              <a:t>каждый председатель</a:t>
            </a:r>
            <a:r>
              <a:rPr lang="ru-RU" sz="1900" dirty="0" smtClean="0">
                <a:latin typeface="Times New Roman" pitchFamily="18" charset="0"/>
                <a:cs typeface="Times New Roman" pitchFamily="18" charset="0"/>
              </a:rPr>
              <a:t> — это маленький винтик в этом механизме. </a:t>
            </a:r>
            <a:endParaRPr lang="ru-RU" sz="1900" dirty="0" err="1" smtClean="0">
              <a:latin typeface="Times New Roman" pitchFamily="18" charset="0"/>
              <a:cs typeface="Times New Roman" pitchFamily="18" charset="0"/>
            </a:endParaRPr>
          </a:p>
        </p:txBody>
      </p:sp>
      <p:pic>
        <p:nvPicPr>
          <p:cNvPr id="4" name="Picture 2" descr="C:\Users\Ivan\Desktop\работа\Информационная работа\Отчетно-выборная конференция 2019\лого выбранный1.png"/>
          <p:cNvPicPr>
            <a:picLocks noChangeAspect="1" noChangeArrowheads="1"/>
          </p:cNvPicPr>
          <p:nvPr/>
        </p:nvPicPr>
        <p:blipFill>
          <a:blip r:embed="rId2" cstate="print"/>
          <a:srcRect/>
          <a:stretch>
            <a:fillRect/>
          </a:stretch>
        </p:blipFill>
        <p:spPr bwMode="auto">
          <a:xfrm>
            <a:off x="3505200" y="5486400"/>
            <a:ext cx="1925326" cy="986782"/>
          </a:xfrm>
          <a:prstGeom prst="rect">
            <a:avLst/>
          </a:prstGeom>
          <a:noFill/>
        </p:spPr>
      </p:pic>
      <p:pic>
        <p:nvPicPr>
          <p:cNvPr id="5" name="Picture 3" descr="C:\Users\Ivan\Desktop\работа\Информационная работа\Отчетно-выборная конференция 2019\Untitled-5(63).gif"/>
          <p:cNvPicPr>
            <a:picLocks noChangeAspect="1" noChangeArrowheads="1"/>
          </p:cNvPicPr>
          <p:nvPr/>
        </p:nvPicPr>
        <p:blipFill>
          <a:blip r:embed="rId3" cstate="print"/>
          <a:srcRect/>
          <a:stretch>
            <a:fillRect/>
          </a:stretch>
        </p:blipFill>
        <p:spPr bwMode="auto">
          <a:xfrm>
            <a:off x="3474098" y="304800"/>
            <a:ext cx="5184710" cy="5081016"/>
          </a:xfrm>
          <a:prstGeom prst="rect">
            <a:avLst/>
          </a:prstGeom>
          <a:noFill/>
        </p:spPr>
      </p:pic>
    </p:spTree>
  </p:cSld>
  <p:clrMapOvr>
    <a:masterClrMapping/>
  </p:clrMapOvr>
  <p:transition spd="med">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quarter" idx="13"/>
          </p:nvPr>
        </p:nvSpPr>
        <p:spPr>
          <a:xfrm>
            <a:off x="228600" y="3429000"/>
            <a:ext cx="8458199" cy="2209799"/>
          </a:xfrm>
        </p:spPr>
        <p:txBody>
          <a:bodyPr>
            <a:noAutofit/>
          </a:bodyPr>
          <a:lstStyle/>
          <a:p>
            <a:pPr lvl="0"/>
            <a:r>
              <a:rPr lang="ru-RU" sz="1800" dirty="0" smtClean="0">
                <a:latin typeface="Times New Roman" pitchFamily="18" charset="0"/>
                <a:cs typeface="Times New Roman" pitchFamily="18" charset="0"/>
              </a:rPr>
              <a:t>“Дух коллективизма, энтузиазм, сплочённость всегда были, остаются и наверняка останутся отличительными чертами профсоюзного движения да и нашего национального характера и всегда, безусловно, будут востребованы” – сказал Владимир путин</a:t>
            </a:r>
          </a:p>
        </p:txBody>
      </p:sp>
      <p:pic>
        <p:nvPicPr>
          <p:cNvPr id="4" name="Picture 2" descr="C:\Users\Ivan\Desktop\работа\Информационная работа\Отчетно-выборная конференция 2019\лого выбранный1.png"/>
          <p:cNvPicPr>
            <a:picLocks noChangeAspect="1" noChangeArrowheads="1"/>
          </p:cNvPicPr>
          <p:nvPr/>
        </p:nvPicPr>
        <p:blipFill>
          <a:blip r:embed="rId2" cstate="print"/>
          <a:srcRect/>
          <a:stretch>
            <a:fillRect/>
          </a:stretch>
        </p:blipFill>
        <p:spPr bwMode="auto">
          <a:xfrm>
            <a:off x="3505200" y="5486400"/>
            <a:ext cx="1925326" cy="986782"/>
          </a:xfrm>
          <a:prstGeom prst="rect">
            <a:avLst/>
          </a:prstGeom>
          <a:noFill/>
        </p:spPr>
      </p:pic>
      <p:pic>
        <p:nvPicPr>
          <p:cNvPr id="12290" name="Picture 2" descr="C:\Users\Ivan\Desktop\работа\Информационная работа\Отчетно-выборная конференция 2019\pic_cf9e7b90138da20510ad78b47c795280.jpg"/>
          <p:cNvPicPr>
            <a:picLocks noChangeAspect="1" noChangeArrowheads="1"/>
          </p:cNvPicPr>
          <p:nvPr/>
        </p:nvPicPr>
        <p:blipFill>
          <a:blip r:embed="rId3" cstate="print"/>
          <a:srcRect/>
          <a:stretch>
            <a:fillRect/>
          </a:stretch>
        </p:blipFill>
        <p:spPr bwMode="auto">
          <a:xfrm>
            <a:off x="1905000" y="228600"/>
            <a:ext cx="5105400" cy="3403600"/>
          </a:xfrm>
          <a:prstGeom prst="rect">
            <a:avLst/>
          </a:prstGeom>
          <a:noFill/>
        </p:spPr>
      </p:pic>
    </p:spTree>
  </p:cSld>
  <p:clrMapOvr>
    <a:masterClrMapping/>
  </p:clrMapOvr>
  <p:transition spd="med">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rot="21420000">
            <a:off x="20845" y="3260895"/>
            <a:ext cx="8162166" cy="1010280"/>
          </a:xfrm>
        </p:spPr>
        <p:txBody>
          <a:bodyPr>
            <a:noAutofit/>
          </a:bodyPr>
          <a:lstStyle/>
          <a:p>
            <a:pPr algn="ctr"/>
            <a:r>
              <a:rPr lang="ru-RU" sz="5400" b="1" dirty="0" smtClean="0"/>
              <a:t>Благодарю за внимание!</a:t>
            </a:r>
            <a:r>
              <a:rPr lang="ru-RU" sz="5400" dirty="0" smtClean="0"/>
              <a:t/>
            </a:r>
            <a:br>
              <a:rPr lang="ru-RU" sz="5400" dirty="0" smtClean="0"/>
            </a:br>
            <a:r>
              <a:rPr lang="ru-RU" sz="5400" b="1" i="1" dirty="0" smtClean="0"/>
              <a:t/>
            </a:r>
            <a:br>
              <a:rPr lang="ru-RU" sz="5400" b="1" i="1" dirty="0" smtClean="0"/>
            </a:br>
            <a:endParaRPr lang="ru-RU" sz="5400" b="1" i="1" dirty="0"/>
          </a:p>
        </p:txBody>
      </p:sp>
      <p:pic>
        <p:nvPicPr>
          <p:cNvPr id="4" name="Picture 2" descr="C:\Users\Ivan\Desktop\работа\Информационная работа\Отчетно-выборная конференция 2019\лого выбранный1.png"/>
          <p:cNvPicPr>
            <a:picLocks noChangeAspect="1" noChangeArrowheads="1"/>
          </p:cNvPicPr>
          <p:nvPr/>
        </p:nvPicPr>
        <p:blipFill>
          <a:blip r:embed="rId2" cstate="print"/>
          <a:srcRect/>
          <a:stretch>
            <a:fillRect/>
          </a:stretch>
        </p:blipFill>
        <p:spPr bwMode="auto">
          <a:xfrm>
            <a:off x="2514600" y="4572000"/>
            <a:ext cx="2956900" cy="1515492"/>
          </a:xfrm>
          <a:prstGeom prst="rect">
            <a:avLst/>
          </a:prstGeom>
          <a:noFill/>
        </p:spPr>
      </p:pic>
    </p:spTree>
  </p:cSld>
  <p:clrMapOvr>
    <a:masterClrMapping/>
  </p:clrMapOvr>
  <p:transition spd="med">
    <p:fad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xmlns="" name="Main Event" id="{AC372BB4-D83D-411E-B849-B641926BA760}" vid="{F1EFBDE3-1A95-4E3D-81AD-1F53D65BEA01}"/>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1699</TotalTime>
  <Words>1910</Words>
  <Application>Microsoft Office PowerPoint</Application>
  <PresentationFormat>Экран (4:3)</PresentationFormat>
  <Paragraphs>222</Paragraphs>
  <Slides>96</Slides>
  <Notes>4</Notes>
  <HiddenSlides>0</HiddenSlides>
  <MMClips>1</MMClips>
  <ScaleCrop>false</ScaleCrop>
  <HeadingPairs>
    <vt:vector size="4" baseType="variant">
      <vt:variant>
        <vt:lpstr>Тема</vt:lpstr>
      </vt:variant>
      <vt:variant>
        <vt:i4>1</vt:i4>
      </vt:variant>
      <vt:variant>
        <vt:lpstr>Заголовки слайдов</vt:lpstr>
      </vt:variant>
      <vt:variant>
        <vt:i4>96</vt:i4>
      </vt:variant>
    </vt:vector>
  </HeadingPairs>
  <TitlesOfParts>
    <vt:vector size="97" baseType="lpstr">
      <vt:lpstr>Main Event</vt:lpstr>
      <vt:lpstr>XXX Областная отчетно-выборная конференция</vt:lpstr>
      <vt:lpstr>доклад о работе комитета саратовской областной организации за период с 25.10.2014 по 18.10.2019ГГ.</vt:lpstr>
      <vt:lpstr>Слайд 3</vt:lpstr>
      <vt:lpstr>Задачи здравоохранения:</vt:lpstr>
      <vt:lpstr>достигнутые результаты:</vt:lpstr>
      <vt:lpstr>Слайд 6</vt:lpstr>
      <vt:lpstr>Слайд 7</vt:lpstr>
      <vt:lpstr>Организационно-уставная деятельность комитета Саратовской областной организации</vt:lpstr>
      <vt:lpstr> Краткая характеристика Саратовской областной организации Профсоюза  (структура, численность, динамика профсоюзного членства за период с 2014 по 2019  годы) </vt:lpstr>
      <vt:lpstr>  Динамика общей численности членов профсоюза и охват профсоюзным членством </vt:lpstr>
      <vt:lpstr>  Динамика общей численности членов профсоюза и охват профсоюзным членством </vt:lpstr>
      <vt:lpstr>  Динамика количества первичных организаций Профсоюза </vt:lpstr>
      <vt:lpstr>Вновь созданные первичные организации профсоюза</vt:lpstr>
      <vt:lpstr>охват профсоюзным членством  среди работающих </vt:lpstr>
      <vt:lpstr>причины снижения численности членов Профсоюза </vt:lpstr>
      <vt:lpstr>Слайд 16</vt:lpstr>
      <vt:lpstr>Слайд 17</vt:lpstr>
      <vt:lpstr>Слайд 18</vt:lpstr>
      <vt:lpstr>Слайд 19</vt:lpstr>
      <vt:lpstr>Социальное партнерство</vt:lpstr>
      <vt:lpstr>Слайд 21</vt:lpstr>
      <vt:lpstr>В 2018 году  в  Министерстве здравоохранения Саратовской области состоялось подписание Отраслевого Соглашения на 2018-2020 годы. </vt:lpstr>
      <vt:lpstr>Охват коллективными договорами  на протяжении всех пяти отчетных лет остается неизменно высоким и составляет  98%</vt:lpstr>
      <vt:lpstr>Слайд 24</vt:lpstr>
      <vt:lpstr>Организационная деятельность комитета Саратовской областной организации (Пленумы, заседания Президиума)</vt:lpstr>
      <vt:lpstr>организационная работа, относится к числу основополагающих.</vt:lpstr>
      <vt:lpstr>Слайд 27</vt:lpstr>
      <vt:lpstr>Обучение профсоюзного актива</vt:lpstr>
      <vt:lpstr>Слайд 29</vt:lpstr>
      <vt:lpstr>Слайд 30</vt:lpstr>
      <vt:lpstr>Работа с молодежью</vt:lpstr>
      <vt:lpstr>Важнейшие задачи в деятельности областной организации</vt:lpstr>
      <vt:lpstr>Слайд 33</vt:lpstr>
      <vt:lpstr>Количество молодых председателей первичных организаций профсоюза</vt:lpstr>
      <vt:lpstr>Слайд 35</vt:lpstr>
      <vt:lpstr>День профсоюза СГМУ</vt:lpstr>
      <vt:lpstr>Слайд 37</vt:lpstr>
      <vt:lpstr>молодежный конкурс «Профсоюзный лидер года» для учащихся средних учебных заведений. </vt:lpstr>
      <vt:lpstr>разработана программа по привлечению выпускников учреждений среднего профессионального образования для работы в сельской местности</vt:lpstr>
      <vt:lpstr>разработана программа по привлечению выпускников учреждений среднего профессионального образования для работы в сельской местности</vt:lpstr>
      <vt:lpstr>разработана программа по привлечению выпускников учреждений среднего профессионального образования для работы в сельской местности</vt:lpstr>
      <vt:lpstr>разработана программа по привлечению выпускников учреждений среднего профессионального образования для работы в сельской местности</vt:lpstr>
      <vt:lpstr>Слайд 43</vt:lpstr>
      <vt:lpstr>Информационная работа</vt:lpstr>
      <vt:lpstr>Слайд 45</vt:lpstr>
      <vt:lpstr>необходимо обеспечить рядовым членам профсоюза постоянный и беспрепятственный доступ к информации о текущей профсоюзной работе.</vt:lpstr>
      <vt:lpstr>единое информационное пространство для своевременного информирования членов Профсоюза и заинтересованных лиц</vt:lpstr>
      <vt:lpstr>Слайд 48</vt:lpstr>
      <vt:lpstr>опубликована статья Председателя Саратовской областной организации Сергея Прохорова  «Стремимся достичь новых успехов в профсоюзной работе»</vt:lpstr>
      <vt:lpstr>Слайд 50</vt:lpstr>
      <vt:lpstr>Новые рубрики на сайте:</vt:lpstr>
      <vt:lpstr>Представительство и защита социально-трудовых прав  членов Профсоюза</vt:lpstr>
      <vt:lpstr>Первоочередная задача правовой и технической инспекции труда</vt:lpstr>
      <vt:lpstr>Слайд 54</vt:lpstr>
      <vt:lpstr>Информация о работе правовых инспекторов ЦК Профсоюза</vt:lpstr>
      <vt:lpstr>правовые инспекторы проводили работу по:</vt:lpstr>
      <vt:lpstr>За отчетный период:</vt:lpstr>
      <vt:lpstr>Слайд 58</vt:lpstr>
      <vt:lpstr>Важным разделом работы правовых инспекторов является обеспечение прав работников по пенсионному обеспечению и отстаиванию интересов членов профсоюза в судах. </vt:lpstr>
      <vt:lpstr>Слайд 60</vt:lpstr>
      <vt:lpstr>Слайд 61</vt:lpstr>
      <vt:lpstr>Слайд 62</vt:lpstr>
      <vt:lpstr>Слайд 63</vt:lpstr>
      <vt:lpstr>Информация о работе технического инспектора труда ЦК Профсоюза</vt:lpstr>
      <vt:lpstr>Слайд 65</vt:lpstr>
      <vt:lpstr>Цель работы технического инспектора труда ЦК профсоюза:</vt:lpstr>
      <vt:lpstr>Техническим инспектором труда:</vt:lpstr>
      <vt:lpstr>основные усилия направляются на повышение уровня работы по охране труда:</vt:lpstr>
      <vt:lpstr>Слайд 69</vt:lpstr>
      <vt:lpstr>Информация о работе главного специалиста по экономической работе и заработной плате</vt:lpstr>
      <vt:lpstr>Слайд 71</vt:lpstr>
      <vt:lpstr>Слайд 72</vt:lpstr>
      <vt:lpstr>Слайд 73</vt:lpstr>
      <vt:lpstr>Слайд 74</vt:lpstr>
      <vt:lpstr>Слайд 75</vt:lpstr>
      <vt:lpstr>Социальная политика областного комитета</vt:lpstr>
      <vt:lpstr>Основные задачи культурно-массовой и спортивно-оздоровительной работы:</vt:lpstr>
      <vt:lpstr>в рамках социальной поддержки  членов профсоюза в Саратовской областной организации действуют:</vt:lpstr>
      <vt:lpstr>в рамках социальной поддержки  членов профсоюза в Саратовской областной организации действуют:</vt:lpstr>
      <vt:lpstr>Культурно-массовая работа областной организации </vt:lpstr>
      <vt:lpstr>приобретаются билеты на Новогодние представления для детей членов профсоюза </vt:lpstr>
      <vt:lpstr>Приобретаются билеты на Новогоднюю Елку, в Кремлевском дворце  города Москва: </vt:lpstr>
      <vt:lpstr>Детям студентов - членов Профсоюза ежегодно приобретаются Новогодние подарки </vt:lpstr>
      <vt:lpstr>паломнический тур по святым местам Пензенской области на знаменитый источник "Семиключье "  </vt:lpstr>
      <vt:lpstr>культурно-просветительский тур Дивеево - Нижний Новгород </vt:lpstr>
      <vt:lpstr>праздничный концерт К международному Дню пожилых людей </vt:lpstr>
      <vt:lpstr>в 2019 году были впервые проведены: </vt:lpstr>
      <vt:lpstr>Спортивно-оздоровительная деятельность  областной организации  </vt:lpstr>
      <vt:lpstr>Слайд 89</vt:lpstr>
      <vt:lpstr>Саратовская областная организация  ежегодно организует и проводит Спартакиады и спортивные турниры по: </vt:lpstr>
      <vt:lpstr>Задачи:</vt:lpstr>
      <vt:lpstr>Задачи:</vt:lpstr>
      <vt:lpstr>Слайд 93</vt:lpstr>
      <vt:lpstr>Слайд 94</vt:lpstr>
      <vt:lpstr>Слайд 95</vt:lpstr>
      <vt:lpstr>Благодарю за внимание!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Ivan</dc:creator>
  <cp:lastModifiedBy>Ivan</cp:lastModifiedBy>
  <cp:revision>214</cp:revision>
  <dcterms:created xsi:type="dcterms:W3CDTF">2019-09-04T08:47:42Z</dcterms:created>
  <dcterms:modified xsi:type="dcterms:W3CDTF">2019-10-14T10:54:55Z</dcterms:modified>
</cp:coreProperties>
</file>