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8" r:id="rId2"/>
    <p:sldId id="270" r:id="rId3"/>
    <p:sldId id="269" r:id="rId4"/>
    <p:sldId id="260" r:id="rId5"/>
    <p:sldId id="261" r:id="rId6"/>
    <p:sldId id="293" r:id="rId7"/>
    <p:sldId id="264" r:id="rId8"/>
    <p:sldId id="265" r:id="rId9"/>
    <p:sldId id="266" r:id="rId10"/>
    <p:sldId id="294" r:id="rId11"/>
    <p:sldId id="298" r:id="rId12"/>
    <p:sldId id="295" r:id="rId13"/>
    <p:sldId id="296" r:id="rId14"/>
    <p:sldId id="297" r:id="rId15"/>
    <p:sldId id="271" r:id="rId16"/>
    <p:sldId id="272" r:id="rId17"/>
    <p:sldId id="273" r:id="rId18"/>
    <p:sldId id="276" r:id="rId19"/>
    <p:sldId id="278" r:id="rId20"/>
    <p:sldId id="282" r:id="rId21"/>
    <p:sldId id="279" r:id="rId22"/>
    <p:sldId id="280" r:id="rId23"/>
    <p:sldId id="287" r:id="rId24"/>
    <p:sldId id="281" r:id="rId25"/>
    <p:sldId id="283" r:id="rId26"/>
    <p:sldId id="284" r:id="rId27"/>
    <p:sldId id="285" r:id="rId28"/>
    <p:sldId id="286" r:id="rId29"/>
    <p:sldId id="288" r:id="rId30"/>
    <p:sldId id="291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97E30-7A8B-4F09-94A7-15DE7202158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1FD0-7898-43A3-8F85-FF2B69ABD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8D3F-2683-492D-94D3-2CCACBF80D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360" y="274638"/>
            <a:ext cx="8229281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FBD4-BE83-4C81-9739-40F944E57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fedpress.ru/sites/fedpress/files/kuskoff/news/1356414573_prav.jpg"/>
          <p:cNvPicPr>
            <a:picLocks noChangeAspect="1" noChangeArrowheads="1"/>
          </p:cNvPicPr>
          <p:nvPr/>
        </p:nvPicPr>
        <p:blipFill>
          <a:blip r:embed="rId3" cstate="print">
            <a:lum bright="46000" contrast="-59000"/>
          </a:blip>
          <a:srcRect l="937" t="70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QQERUUEhQVFRUWGRgXGBgYFxUXGBwUFxQWFBgXFxgZHCceGhojHBgYHy8gIycpLCwsGh4xNTAqNSYrLCkBCQoKDgwOGg8PGiwkHyQpLCwsLCwsLCwsLCksLCwsKSksLCksKSwsLCwsLCwsKSwsKSksLCwsLCwsLCwsLCwsLP/AABEIALcBEwMBIgACEQEDEQH/xAAbAAABBQEBAAAAAAAAAAAAAAADAAIEBQYBB//EAEQQAAECBAQCCAMFBAkEAwAAAAECEQADEiEEMUFRBWEGEyJxgZGhsTJCwRRSYtHwcpLh8QcVFiMkM3OCokNTstKDs8L/xAAZAQADAQEBAAAAAAAAAAAAAAAAAQIDBAX/xAAnEQACAgICAQUAAQUAAAAAAAAAAQIRAyESMUEEEyJRYXEUUoHh8P/aAAwDAQACEQMRAD8A1g4jh6QWU9g7FnCQDrvfx8IfN4phi7BQ+Ju8gN4AvvZopJXEFpAAIYcu78hHRxFbu4JvmNyCfUCPX/p/+v8A0ed7hbL4jh6S1QUwbNqh8R/Q8oIriuFckA5uBdqXFrHZ4oZ2JK0pB+UqL7lRB+kBaGvTLy2L3WaEcRw7n4m2u4DG+dy7eXO2fxRBWojIkt3RxoVMawxKDtEynYNoTQ9oTRqSMaE0PaE0ADGhNDmhNAA1oTQ9oTQAMaE0PaE0ABJGKUkhiY1HDOJqVrbK/dGWkhiCQ4i3lTbBjpaOfLFM2xyos8XMWxyIbPnGTxV1n9X1i9xuMplNdzFfwXhonzKCW/V4WNcU2xzfJ0iuTLJyEXvDeiMyYQVWQQ76xsMD0TlSwW1zi1kYNKEhIyEc2T1fiBtDB/cY/B9Cn+NgHOlze3hGjwHA5ctAFIJ3izpEdEck80pds2UEuiOjCAaR3EYRKwQQC+fdB4UZ2yzJ8Y6PFQplADkbD0ihk9GpiLqS59AecelEQCYgR0Q9RKKoyeJN2eZ8UlGoVBiw7oiHCkaRv+KcOQoEkB4w2JWaiLsLesduHJzWjnyQ4shrltDCiOlXaa5OfkHjrR0pp9GDGURwpgjw1ooQOmOQVoUMQWmFTBKYVMAhlMJofTCaAAbQmglMKmAAbRxoI0JoBg2hND6YNh8GpZAHnCboErIrQmi2xfAVy01OCIrShoUZKXQ3FrsY0Joe0JooQxoTQ9oTQAJK2tHQsiElDx1aGhaGcnzSsuYfgcWZMxK05j+RhjR2WQDcPCaVUO92ejcI4yJqQTFqiY8YXhUwBIYnO35WjR4bG7x5GXFT0d8J2tlutUcTMiIme8E6yOejUlBUOiJ1kRcdx+TI/wAyYAfu5q8Ei8ICxmzGiDPx4AuQNySAPOMrxLp4pdpEth95dz4JFvMnujMYziCpiwJsypavhSSP+KcvIRSoTNRxrpRLNpZKz+Gyf3jn4PGXn4tagz0i9gPc5+0BmFQcBLNv+QhdRUlOpu+ZD7tlGlyqrpGen+gcCoJmpIYioPtexHlFljcJ1am0Nx3beEVk0UkDf3A0i8xeLCylCrVgKQr8RBsfQeMXhye3L8JyQc1+lc0JoIpDFjmIa0ewnezgGNHYc0KGMkUwqYJTCpgIB0wmglMcaAYxo40EphUwADaOUwSmOtABY4PhZKQSw94cCJL3qffOIUrFKTYGGTZjxjwbezXkktE3F8aUoMLRWzCCMrx1o5TFxgo9EuTfYNoTQRoTRZIOmFTBGjlMADAIelEdphNCGMUmOUwSmO0wCHYXEGWXBLaxpcFPqALva4jNzCkatDpPEVI/ywx3N/SOTPKCW3s6MSkbRM1g5sN4g4rpZKlWS8xWyfh8VZeTxieK8bZNU+YVB2ADkPmwSmwMAxy5gACKRcdoiqxSSWG4Yb5x5rd9HZ0X3Eulc6YD2hKRsmxbms38mjOzsckJqSCuoLIIyJQkqLq0chnhTeH1MVXBloCnPZqSsqqCGYEvc202jktErsH4yFKlpKfhBUxYsWa3OIGQsHxCbOlrVQxdFAQbsVdpybGwh0jgvVzzOJAqW4GoqJs789I5wjj32hUxCQENLUU3cggi5cNqLQSZhyqaFuFjsFs6SEGrkL0Zbxok/wCCb/yMTjjJSoKJmqC+rZqQFkVsSq+Rd7xIkz5i0SlfCOsIWkNdJdrm4u2UNXKM2ZMBQUALCgtwQWRTlob93PYPFBL6pSusU0kiaooYmwPhzte0TaoN2VHD5S/tFRSSEqUkqNSiWJS5Jf6RrOI3lyTsFJ8iG9IoOJ8ZVLFCEpZIFySSQUhTgeOpjREBeGPJSVW2UG94ptt2whSDyp3WocjtosrmnRQhhERsNiOqWkjI9k9xa/t5ROmoYkc49D0s27izkzxWpIC0KHtCjtOclUwqYJTCpgJBUwqYLTCpgAFTCpglMKmAAdMcpgtMcpgGDaFTBKYVMAA6Y5TBaYVMAAqY5TBqYashIckAc7QAMphUxG/rmS7Bb9wUfpEiTikLyPO9uesK0iqZ2mFTHFTdh4mIqsQC96qQ5A29njlyeqhHrZtHBJ96JCpgFs+784FNnMCVEJHl6wDiJWJZ6ssplZAKY9WqnxqpgUlI6lBWovTdRHbPaBdtLgaa6Rxz9TOerr+DojijHYSdOpHZS5tclgygou/+0+YgOOCl9lNdjd+yD2RtmHiwlYfrCGbJNzcsx08PWAYvDhdSVKIyYX2YuBmO+Oc0IeMwqFlVZrNQNKQxehk1NrSNSMo4tAlrX2hLCghZUp1DtOkpCXYF0jd3iYlCkrWohLEJY1HRJuQ3PeBrklS+0XQySAxazC5yZ7tnC0PZExKETEJZZUChaWLgqdQKVFLMD2ToNYUiWqVLSlMsHtgm4YdmyjfcQXEy6ZkopQm4WisAVJ7JWAlxkSIYl1S5gWkqdgB8ZBLgKbRixttBYDeG4CRKmNLAKyFAkOc7kE5C4y5RB4rjDJVVLQkGYl1KNzYkNtp6xIlcJmjE9aVMitSgnXtA+VzB52Al0p69fWEPmAzliQwEPV72GxuNQVIzcKkG34wQUna+XlFdg8GpEieJiCQqWoFJcONrXyJyi1QEhUpaQe0erFyAGCiHTrlAMLxFcyYkKYAuKQNxuYpW06QnV7Bf1ehYCy6EhKUgKsWSkAEkk3t3xbcKIVKUlNwUWP7BioVh6kJdiUmYklRD2XbPOLXo8WIGjqTqMw+vOBqlbYJ76BrSVA9/of0YswakpVukHxa8QVJYnx9DE3C3ljkSPB6h7x0+ndTRlmVxZIRh7ZHzjkOE9Q1hR6NM47QemFTBqY5TFmQKmFTEqXhiqFMwpTm0TyV0OnVkWmOUxIRIKsoccKraHaCmRaY5TEuZg1DSBUw00+gaa7A0wqYNTCphgBphUwRTDMgRHm4wDK/oIic4w3JlRjKXSAY/ElFIAcqJ8ABn6iK7FYYzEu7qy/5B75C0TJswLIJuQ4DZB89fww4qBQ4LEKZmKRSCHuRrcWjy8/qOUvj0d+LFxW+ypwXR8I+NTk6D25+DROlTU/IGDs5B+7U7ZnQMWzgqV9okagWAyDEh1Zm5MDlGw+UFTFs2p33yjnlOUuzVRS6HTkmzbdlyQKrnLXSIWBxaTWkB1BIUoZJ7RcAWv5RK611mgVEWfQEDI6vEZGD7KlXSVBIdP3QXABIvncxFjBz1rVINJAUa6QizjqylPjUU3tpB8FIUnDoStgQllFR1qfLXLfWIc1auprSgIWkzQPmLdUWULZlQToc4nYEKMiXU6lU3JAzrB+hikJhVlgMzZIsWDMW79d4bicVQ7izJIZhchQzv93aHzEuMwLJsA5s/5nSGz1h2pKlUpN9jUB6gwhgcMVJnrUXKFIllIYkJX2goA8xT67xJnrKg4s417/1rEfHYlSQ2XYBtvUEnwvHJKwUyybmlbjMsTt4GEAVFJSH7XaYd5HszwRWEVLQSKR2TSBe4Dh8toBj8fSzS1HtAd1iQbQ6bNUtJQFsaSzDItY7+sGgEgOU1nQHNg9L+8RMRhwoKCGcrKvGkBT83YXhuGxAVLSodskPUoU6kZEOMsmEcxihK61SWSaULcAOalFJd+6Gu9Aw+CwpMtIJAoXU7bPo/PeGTcTJlqArTU4DBnd2uE/WImBxyVSpyphYJYus231tpEPifC5i5y1IFqgoHT4Qfd4tL7ZDf0iRhwZKpoFSilXzEAMskulnJ8YlcFxhVMU7WKSGcal9YjYrFpViJku4UpMsGxZx2nfuIF4kYbDCWvW4I22MT8a/R/KyyxiaZxByLn0f6wThfwEbF/DKFxJLqQt8wD7P9IDw5bTCn9ofX6RtjlTTJkrTRY0woLTCj2Tzi0xGGoLaaGBpDRKxEyo90CpiItuOyZUnoInFNpAVqKjHaYcBCUYraK5t9jJc0pgq8UpQZhDKYkSEpfOFJRW6Ki29WRZgVq8CCIssSAdYDLwalZB2gjNcbeglF3S2QyiOUxJXIIzhlEaKSM2qKjixZmz88zEJMxjmHdg4extplnEjja/7wAO4ALZZEln8ogINVN7KdmZwq5ueTaax4vqHeRnp4dQR2ZMGbB6wL3N2dts4SplQ1KVGynDMCT4fwhqbUqyLl9SwIcnwBu0ca17BRcEmwFAF/M2jGjQOlZ7YUBYGw1ADh35EZQSYKAAGS5OXd72gCklXWAkg3+H7oI3GZAhsxV0kWLK55KSPqdIQEhfZKlUkkORl90ZX1aGonvLZVkhmbO6gA5uNsoI3aVYm5b9wO3i8MlgdWEKYUhAcHMuG0tcDzgGQ8QjsoUEuRWA5LfAV3AzugW8YlYScFIQVm5SbDkoaDxh1SaU2cOWJZgyTcvycZaw+RMCkJIyKSbclAW89oqJLHpmNknQchr4+kQVzT1iitkgJSAXBcZ5Z5kjyiQsiwJ+X1q2EQ8SUzVGWksoJS9ms4Vbkwbxivq2IruN8VEkhQVUVpAY5ADMg/KrIsQxaM9wLpDMKswtZKgCq5CfiNJyGpb+UB6WTyJ6UkACWkAEfMh3Cn1GnJjFGiU15Z3cO5N/5xDHZ6bwzHdciazkpoPq9u9mifLcTMrOeW8UXRPiJ+zLZDmWLsWB7RJD6kJuTzi7S5WHVkRYDcA/WH2NMjo4aUoCSbAqNtlLUsDwdoNNloYVByUAEbpBJyGYeCzAg6uxU93Yvb0gM3FJExApUQUrAIDpDlFiRlkYQEebhUTkKQEkAsbAocgg5i8doMoCWlhbvPqYkzlm9AILFiQGdi1neI+Gw0whK5qkqWAbhLC/J4NWGx4kglL5kM+VwAHtreASpyagwZ9cofNkJWUkkuk6EgbiwzaHKwalAFKDbk1/GACdi57S5R0JUk7cn8veA4W0wHc+pBHvDpl8OX+VYI8bfWIeHnkKvoxfuPtGi6FRpgiFBJeUKPYjkTimea4tMsaYVEHohURPIzoBRCog9EKiDkACiFRB6IVEHIAIEGlYgpyhs1SUB1EJG5IA8zGR430nnrUZeDQyRYzlAX/wBNJsR+I+AOcZ5JxS+RpjUm/ia6aaoH1cea/wBm5s0ErnLUokvVMmFz7eAEdkcOxmH/AMmYsAaBdSf3VRivUrqjd4G92aHjJJnlg9Idzl8LN5xD6o5OfhURoQTU5/W8VE7jeKST1qHJzISx8soSOPS1uJhUHZnszNYENaxe8cU7bbOqKpJFwmYlLKLAAEKYfKKmfbMQ8yAUJBUBcFzmfh31/OIuFxspaiUrSVKSysg6gKWPP8oloAKkjxfQusGx37MQUcwiiaisdrIgZNVTq20DXjT1aFJSBUcjp2wPqYkpCUhTklz3XUslh4mOAAUJCBy5BzAAxlmab9kBQbm384dhcOoVA5OmkPk2ftD1TVVkE2pV72h1im1y6CdclA+wMAARJT1dCi47Qtr2bjyeCS5QCUgCzFgSwarbxGkQJuLMqhKkkkOpwCQzKTps7xPkTq0pU9Lg2IvcjyyHnD10LY9yAwYWfLmB9Ypuk9aJSZkpdKxZrALc/Cee2W2sXLBvmNtHGvJuUY/+kCVT1aklILFKkr7QIJ7LpNt7/lD1XQt/ZisUok9pKkC5SPlBVcsDcDVs94j4WUsqYDK5JyGXwtpeCyZjZKuHDZjUC5z7jAVkgEpsnxsRm+ba6xAzW9EOJqlqXLKXM0AXPZA1UW0CX9ItF9LJX2pgp5TDt6VJ1DZg2DRjsDxJ8zdmezgHYs4y3gcwgMxN7vnk4yJhiPV8JMlzUlclAIKj2mABL3O+cGCCAMs++x8oyXQ3j1DSVhSqiAjQCxt3avnflGoxCVzPhV1bEO13DG1xD1Q02xplLzJsO6JGClJJZqmfO7XzvA584ixWw27It7xQYTjUlM+ZKYi71OSCGf3JaC1YU62abEzghTswAYiwztHEcVSEgdokbJJ9corZE8CsoTo7Bg7QQVrSDYONXPhZoat9Eul2HkmqVNtYpqbXsl7xWl3bcfnFpwuWXpJzSpPK94rEi/MG/g38YpFxZp+HTKpSDyHpaFFFL4kuWKQzB9NyT9YUMXE9DojolvEpeEUMxHELpyaOznrR5yhupaBLwak3ItETFYyXK/zFpTyJue5OZ8BFT0v4tMrShK1JTS6glRS7ks5BB03jKTcXLlgqUpKRu+vMjXvMYe/Jao6PYi9p6NXiulSBaWhSzuewn1dX/GKzEccnL+YIH4QB4FSnPiGjPq42hylIUSA5ADfKVZjlzjmHx06YxEsoBUASReliSdb5BufKM3km/JaxwRaGW5cupW5dSv3lxxU1IzI9VegygM3DtdTt+JTB38Wgq8IwJLAAbE5BrH+ERS8s0t+ESEz0pSCSwPInudhaIkrjiVTKMmJd0rApbslKiKS/ftEyXw6XPlAL/vEKYlKmKXDEOBnoY7PSlCSJaE2ZNhcC2QGwPKDiOzq5wUGAJf7oJHnl6xFxPChMSypSQ7iokAuQbskFz4xayyaUvnZ/1vDpkqoi+UNRoLM7J6GSw1ais7sE+wiz/qaXLTYE86i/m8S8RikIIqUkd5A94hYvj0gMDNHg/m+0N1QIYrAsGClpDgse0HFxch/WOIw8wKeoTBbWlmADAB9nudTBJPEpS/hnJPeR/Awcpf7quf6eMbLohTsWpIUerIUAWDVOrRyneFhp4NbEOVDJn29olfvD1/OAzkhVjSrkoD6/lDEMLOhyTcvmbMQxZ9SLGJgmCzAsx0bUb9xiAZLZVJ/ZVbyVb0h6Zqh8wLaK7J3zFvIQ7oTRMSTYgDI5ncg6A7R5t/SJj65yUqSxQ4L/AHVFwtKsyk5EHIpLPnHokuezVIJDHIhQzB1IJyOkYD+kDjEuevq0JCVSyxURTZrpuxDE5MYH0IzHUhQsUvpcPm4Y623hiRMAuoPYMXfMgv4Dc5QPDylFwyQ1rmk3HIEGJAlKAcircpPlmyh4RIDpk1IY0gub2Gblm8++CrlhaUlQADlmHlbziMnEOAUCnQhh6WF33g01KnBKnAu/f4ZW3gAdhZplkKSog6Ehi2/I/q0em8NdWGSpZupCVEnfflHlJnrBpLMNdL3DPbI8o9R4HxETZSCGdu0ntK7Iya7B2eGgHcYmply1qdKSodl8iopcA8i0eadaoF9XcX0dmfll5xd9M+IpmzU9V8uexDAggg8yIzslVT5ghix3fPcXgbsKo9B6Nz6hUC7hu4sCQYuJMxSU3S/iw+pjzfh3FepWWCS9ik3SQ+ja6x6GcRWl0KBDsClmy7jFKTbsVKqJPD8QTMBIA7QGZNjbNhAMZLaYv9o+v8CIbhpZS5Jcv7X2G8TuM4YvULhnPgGfyAgv7Lj+EASSbvCiPKxLiyj/ACLQoqy9HquK6SoksqYpgcrE37gCYqsR05lEsmWtR3ZKRruX9Iy2M6RSsaT1D0y1KQSQxKmSTbl9YocZxYy5i0iW57KSa9w4s3fA2k9GFclsvuKcTE9apxSkMKQLqZhZiWu521iNjJaV9WJiaw9gwZLjOw7rwPr0pJQqwAS7By5pf1MQOJ8XUmclMtTopKlOllMlNehs7c4W2GkXqcOAoMkNcktfleGTgVKZwkJI8dT5RhsTx7EBAqWSVOxDAChJKgzHOpOugh8muemQquYCtAChUpnVNUl7Nf8AhtCKvVm0x81NnUAAXOvlY3iLjekcpIKSJitCAg+TqaK3E4TrigU2VNmHMD4p1A73CIdhXmz5wdCk9YAAAXAXiKQ9tn8oErCyXj+mCcKerTIU+xUkCwAszmKab/SBNvRKlpqLkl1Xy5bQbpXhwcYFEAhKFK8e1+YjCYPCUy1Ke97t+FvcwOxqj0bFcUxBwiZ/WUlV2SlIHx0hrPlzjOzMfOmfFMmK/wByj6RocdLbhWFBdyiQ+l2Cz7RSdCJdaFKdJJUQKjyHwvEy/WNfhETLJjacb4YBgUEDtASx6B4rpeBG0anjcv8AwyE/iHolUKK0xt9Hn8rhpVFpNSrAyOvsUWBeos6gkMAd2i0kYUCJvE+BjGYPqSuiog1M90rqFn5QoxBsznDumwnmlCKiA7JWpJYahKxcd0WP9oB8yJqe9AUP+J+kQOD/ANHSsNOEzrwtgoABBRcjXtKt/CL37KUho2UE/Jm5NeCsk8ekE/Gkd9Uv3Aixw2JC7pU45EKHmHMUHGeDLmYqUqlRlhJCjoC9nD84wxwuKlNVLnAjUylf+VP1hOGxqVo9gCgMykf8f4x53004UDiFzQggKZ1JUFoUodlyc0qyFJGY53hY7iKwJcqYpSkzZUtakqWr41KVkCbMUjuiqXLuVBD3NyKja435dqIqh2OGDTdlNpdy5+kOkJZi55uWHePP3gM6TMIDJD52pBzzIf0hs9JzNTgB3BLOfDbfWEBIISgs5uzkADuL5a5NBETEMAe02dyBpdjkfGISVBRc055u58rD3g3WgkgJCgAdQTv5coBE6UWApUT7ZmLXobxcInis0pVY2sSzDmBFGrGBCPhCbsw0Or7Boa4Uaw4L3Y2ZjfkQzbGGBK46AJqgk6mpJPzfgUPiSXcGx73itWCk+HeDux84U/EFZNYVmaSQXAzA1009YSMUeSuTP48i8SMejE3DXI8e/nk0brobi0qldW/aHabPs7v3xh2Ey6WBZ+85dw/nFr0a4l9mWTSpz2BcU96tT4Q06EbxSyVh7O+Xh+UXiMQoJGRsMxyHOM1iuKykkGsW2c6NoImyeksikf3mVsiNTuNotd7Gwy+EIJJYh7sCwvsIUC/tJh/+4PNP5wo00TbKnoNIpwcsm1RUs9xWWPkBBV8PEye/WS7rdnDkWAAvci/nFjwXCdXJlI+6hKfJIBgcvhiRiULYdmpXkgxn0Mj4yYHWo0XVmVTMr/dTyFoFiZuHTUpQKikMpqxtLIDjm0K7JB1VsMiUjUczFbjJ5Msm3bUn5U61L23AjRMh6GT+kWEDA4cqa4c2vYs+7ekO/tZJTlhRbdY0c/dMU2IwwVMAt8g+FOrK2/HCxuFplLVshRyGbAD1VENspUaHDdPJRZKsGnQuFB73+4PeD4fpXhVlhhpqCSPhUnNidF6NGZmSKFLsGQicrIP/AHUuWB6qVFh0JwRmqBWxZamYDJKUg5c1GC2OkTsbxTBTFkK69K2u9y2xIJtfIxncX1JqGHXUwcgjPMtkxy99odil1T8esM0oTUhwnNJCBdsnB84i8Ow9SUlg6piEuAB8pOnMwrHR6H0wUZWFkAKCGKR8NThMlQZmtdj4RlMHjVESR9rYlRdpIFfbSKT91rjx5Rqf6RJVSJKQRmo+DJH1jGokmqVZPZIewdq3NO1m/QvZJt5ct4vOL/5aBzPsYpeHTKiAc7eI3i74r8KPH6RPgorECG8cAOFSFaqGj6qP0g4TAOkAPUIA+8PZUSDM0idQ9M0hv9ZvRLRKncYWnq11JLpU4qpBIWoA3ILgBogTAWMAxiuzK/YV/wDbMhohk3DccnKnoAWihSrpBlqZNJNi75tvBEdIcUkOUIV3IWPUKb0ihwR/xEr9o/8AguGT0CkWGkMC16S8dnLkpASJZIqJu9VS00h05WB/TxjMXiJ0x1KIHclKXyzpA84ueLB5UvOyDl/qzBGflTdSe5nPtEy7Gh0nFrqAKiwzDgc3e30iQMUFnTVndWmxsIBLWFntIfm6h+UHSmWAXB15v5uIkoBSmrJCP9pL/suGbu/lJEsqcEOAPiBAGWYH5wkzrChSSNlAW8QIjlaiagKv2SW8z+rQCJ+HIptSQdiHJ5l4BKmJUQABm1uyQ9u4jO8NQ7i7epf6QJNKVKcmp8wB5XdoABJnmWo3Kg7BxoDoYfLUXKk5a6Fs/EavHcQpJJAJIPkLMzEn6QBMtSPhVre+Q3Y55QDCK1KAS97FLA3BGfjEjDqWLEG7bn9eER1z22v90Z72ORjpxlPZBJytsLG+8IDmLKkKuO6+f1gcklRdmI/KO41NRqcMMhd31vC4X8fiPeG+i47ZwY1X3TCgakkEi1raaWhQyTc4dGKRlNW37ZPoYPKx2MlqqqK3BSygkhjnsfKLYYwH5Y6JyDp5RpxJsqZnHZ4IKpSS2TdaPZbQNPE+s7KpKgBd6nv/AL5Zi86qWdT5kfSH/ZEHUeYg+QaM8tSXqCSDa3YOSaQXCBsI4tPWJIpcdl3GgWFH4SNE+caE8KB09BDP6lG3v+cL5BSKZcoETLB1ImJAImf9SZUQWJtS2Woswi06LTJchuspQR1hsJjdtbhqruwEO/qbl6mOq4Q+f1hXIdIzQA6rFOkBU4ggVqBU81SlOSDTZj4wDB4xEpUpJSS0ysssFgkI/DewNo0k3gCTmPVUR1dF5ZL0qfkr84Wx0h3TDjUrGGWmlYAASXp+ebLTl5RI4zwpu2kWOY2O8RzwFDgkLcFJzHyqCxpuBFv9uLMQCDuDAmFFbwviYQpIW7OCCATry5RoeLdJ8OBL/vNDklXLO0ZtXDed/wBn+MAm8DEwiqYbZMnfvMNsKL9PSjD/APcHiFD6QDjXSPDzJctKZyXd/nFgkjMDmIo1dG0sWmHxT/GBL6KuzThb8Hf+Lu8okdEj7fLIP+JQL6rmjy7MDxWKSpKacQk0oZRC5gDmYsg5ORo/KI56JBrzgk7BDhv3xDkdEBkZzhiLIp1cfMdb8+UHJrwLgn5AScSBNQTiUUglxXNLulQFqb3IhTJoAD4iX4qmH3RDpvRApvLmJe11FQvd2ZB3hHowtTVKRqCyl5EDJ0Z+0HP8Dgq7IuP4kwlhEyWshJdkuH6xRa6RoR6xRYtKphKit3IJSkAMcnpDB7m+cX0/oqsJsmo7Caj/APQTEI9FZw/6avBcn/3iZT2EYfpUBCQGJd/DXV8jHJgSWcs2jDls0aBfRKapF3JZwmkkuMklVVid8g+e0PE9HZ5UFCQoaMlE5mTck1JOpYbtpqrCirBRvyyu0dExLO5fuAMWX9Qqa8qYP/jWD4Bng0jozNX8CSGay0THZ2NJAuRzaEppui3jpXZVYadyJO7DPvb1gxZ3Z/WLL+y+IyMoizvl4Ek5xLldDBT2lhJIukqS92tUFd/6vBy+kLhq7M1iJIT2gNciG08vaI6ZidQ3cfzBjWnomMjMlkXuSsnZwAg+8FkdFJAIrWCB91Kndt1AWf8AQgt/QUvsx6koDdpXewt46xJkSSr4bk2BSknPUnTe/ONfK4Bh01AlagbDspSU+NRB8UxW4leHk1iWmYFixqUhj4BA0ObxSt9oUqRXDhMyakBZCBq5FVsv1ygkjo4pKz230HZN8jmT+cBxSyrNO2bEeDm0Nl40sAesB5EEO2toukZptdDcRwKcVqIS4JJzGpeFE1PEJzWv3qAPkQYUFD5Gmlcef4kA935GJsnGS5lgL7N/BvWOQowx5pN0ySQcONmjipH6MKFHaD0MKSNvNoejGKAzUPF4UKFQWGRxNX3ge8QdPETqke35woUIocOIjUGCJxyDv6woUAHftSN/eOHFo/QMKFE2OjhxKNvSGGej7noI7ChWOgE2an5UDxJHsDDRMtlT3KJHqBChQAcJjhXuBChQhnAsbCEVJ1EKFDAYqWkw3qEx2FCA51GzR04eFCgA51fMxwyXzc+MKFAAz7KP00c+ytChQAc+zCGqkAamFCgGiq41jEy5ZZRqJps4I1JdtBGUnSBMcpUqrUm/1hQolb2GRcXQ3DYb5S5ObpIFstRzESUcNINisBncEUvkxtU3hChQzKzo4TNN3z/EPqmFChQx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QERUUEhQVFRUWGRgXGBgYFxUXGBwUFxQWFBgXFxgZHCceGhojHBgYHy8gIycpLCwsGh4xNTAqNSYrLCkBCQoKDgwOGg8PGiwkHyQpLCwsLCwsLCwsLCksLCwsKSksLCksKSwsLCwsLCwsKSwsKSksLCwsLCwsLCwsLCwsLP/AABEIALcBEwMBIgACEQEDEQH/xAAbAAABBQEBAAAAAAAAAAAAAAADAAIEBQYBB//EAEQQAAECBAQCCAMFBAkEAwAAAAECEQADEiEEMUFRBWEGEyJxgZGhsTJCwRRSYtHwcpLh8QcVFiMkM3OCokNTstKDs8L/xAAZAQADAQEBAAAAAAAAAAAAAAAAAQIDBAX/xAAnEQACAgICAQUAAQUAAAAAAAAAAQIRAyESMUEEEyJRYXEUUoHh8P/aAAwDAQACEQMRAD8A1g4jh6QWU9g7FnCQDrvfx8IfN4phi7BQ+Ju8gN4AvvZopJXEFpAAIYcu78hHRxFbu4JvmNyCfUCPX/p/+v8A0ed7hbL4jh6S1QUwbNqh8R/Q8oIriuFckA5uBdqXFrHZ4oZ2JK0pB+UqL7lRB+kBaGvTLy2L3WaEcRw7n4m2u4DG+dy7eXO2fxRBWojIkt3RxoVMawxKDtEynYNoTQ9oTRqSMaE0PaE0ADGhNDmhNAA1oTQ9oTQAMaE0PaE0ABJGKUkhiY1HDOJqVrbK/dGWkhiCQ4i3lTbBjpaOfLFM2xyos8XMWxyIbPnGTxV1n9X1i9xuMplNdzFfwXhonzKCW/V4WNcU2xzfJ0iuTLJyEXvDeiMyYQVWQQ76xsMD0TlSwW1zi1kYNKEhIyEc2T1fiBtDB/cY/B9Cn+NgHOlze3hGjwHA5ctAFIJ3izpEdEck80pds2UEuiOjCAaR3EYRKwQQC+fdB4UZ2yzJ8Y6PFQplADkbD0ihk9GpiLqS59AecelEQCYgR0Q9RKKoyeJN2eZ8UlGoVBiw7oiHCkaRv+KcOQoEkB4w2JWaiLsLesduHJzWjnyQ4shrltDCiOlXaa5OfkHjrR0pp9GDGURwpgjw1ooQOmOQVoUMQWmFTBKYVMAhlMJofTCaAAbQmglMKmAAbRxoI0JoBg2hND6YNh8GpZAHnCboErIrQmi2xfAVy01OCIrShoUZKXQ3FrsY0Joe0JooQxoTQ9oTQAJK2tHQsiElDx1aGhaGcnzSsuYfgcWZMxK05j+RhjR2WQDcPCaVUO92ejcI4yJqQTFqiY8YXhUwBIYnO35WjR4bG7x5GXFT0d8J2tlutUcTMiIme8E6yOejUlBUOiJ1kRcdx+TI/wAyYAfu5q8Ei8ICxmzGiDPx4AuQNySAPOMrxLp4pdpEth95dz4JFvMnujMYziCpiwJsypavhSSP+KcvIRSoTNRxrpRLNpZKz+Gyf3jn4PGXn4tagz0i9gPc5+0BmFQcBLNv+QhdRUlOpu+ZD7tlGlyqrpGen+gcCoJmpIYioPtexHlFljcJ1am0Nx3beEVk0UkDf3A0i8xeLCylCrVgKQr8RBsfQeMXhye3L8JyQc1+lc0JoIpDFjmIa0ewnezgGNHYc0KGMkUwqYJTCpgIB0wmglMcaAYxo40EphUwADaOUwSmOtABY4PhZKQSw94cCJL3qffOIUrFKTYGGTZjxjwbezXkktE3F8aUoMLRWzCCMrx1o5TFxgo9EuTfYNoTQRoTRZIOmFTBGjlMADAIelEdphNCGMUmOUwSmO0wCHYXEGWXBLaxpcFPqALva4jNzCkatDpPEVI/ywx3N/SOTPKCW3s6MSkbRM1g5sN4g4rpZKlWS8xWyfh8VZeTxieK8bZNU+YVB2ADkPmwSmwMAxy5gACKRcdoiqxSSWG4Yb5x5rd9HZ0X3Eulc6YD2hKRsmxbms38mjOzsckJqSCuoLIIyJQkqLq0chnhTeH1MVXBloCnPZqSsqqCGYEvc202jktErsH4yFKlpKfhBUxYsWa3OIGQsHxCbOlrVQxdFAQbsVdpybGwh0jgvVzzOJAqW4GoqJs789I5wjj32hUxCQENLUU3cggi5cNqLQSZhyqaFuFjsFs6SEGrkL0Zbxok/wCCb/yMTjjJSoKJmqC+rZqQFkVsSq+Rd7xIkz5i0SlfCOsIWkNdJdrm4u2UNXKM2ZMBQUALCgtwQWRTlob93PYPFBL6pSusU0kiaooYmwPhzte0TaoN2VHD5S/tFRSSEqUkqNSiWJS5Jf6RrOI3lyTsFJ8iG9IoOJ8ZVLFCEpZIFySSQUhTgeOpjREBeGPJSVW2UG94ptt2whSDyp3WocjtosrmnRQhhERsNiOqWkjI9k9xa/t5ROmoYkc49D0s27izkzxWpIC0KHtCjtOclUwqYJTCpgJBUwqYLTCpgAFTCpglMKmAAdMcpgtMcpgGDaFTBKYVMAA6Y5TBaYVMAAqY5TBqYashIckAc7QAMphUxG/rmS7Bb9wUfpEiTikLyPO9uesK0iqZ2mFTHFTdh4mIqsQC96qQ5A29njlyeqhHrZtHBJ96JCpgFs+784FNnMCVEJHl6wDiJWJZ6ssplZAKY9WqnxqpgUlI6lBWovTdRHbPaBdtLgaa6Rxz9TOerr+DojijHYSdOpHZS5tclgygou/+0+YgOOCl9lNdjd+yD2RtmHiwlYfrCGbJNzcsx08PWAYvDhdSVKIyYX2YuBmO+Oc0IeMwqFlVZrNQNKQxehk1NrSNSMo4tAlrX2hLCghZUp1DtOkpCXYF0jd3iYlCkrWohLEJY1HRJuQ3PeBrklS+0XQySAxazC5yZ7tnC0PZExKETEJZZUChaWLgqdQKVFLMD2ToNYUiWqVLSlMsHtgm4YdmyjfcQXEy6ZkopQm4WisAVJ7JWAlxkSIYl1S5gWkqdgB8ZBLgKbRixttBYDeG4CRKmNLAKyFAkOc7kE5C4y5RB4rjDJVVLQkGYl1KNzYkNtp6xIlcJmjE9aVMitSgnXtA+VzB52Al0p69fWEPmAzliQwEPV72GxuNQVIzcKkG34wQUna+XlFdg8GpEieJiCQqWoFJcONrXyJyi1QEhUpaQe0erFyAGCiHTrlAMLxFcyYkKYAuKQNxuYpW06QnV7Bf1ehYCy6EhKUgKsWSkAEkk3t3xbcKIVKUlNwUWP7BioVh6kJdiUmYklRD2XbPOLXo8WIGjqTqMw+vOBqlbYJ76BrSVA9/of0YswakpVukHxa8QVJYnx9DE3C3ljkSPB6h7x0+ndTRlmVxZIRh7ZHzjkOE9Q1hR6NM47QemFTBqY5TFmQKmFTEqXhiqFMwpTm0TyV0OnVkWmOUxIRIKsoccKraHaCmRaY5TEuZg1DSBUw00+gaa7A0wqYNTCphgBphUwRTDMgRHm4wDK/oIic4w3JlRjKXSAY/ElFIAcqJ8ABn6iK7FYYzEu7qy/5B75C0TJswLIJuQ4DZB89fww4qBQ4LEKZmKRSCHuRrcWjy8/qOUvj0d+LFxW+ypwXR8I+NTk6D25+DROlTU/IGDs5B+7U7ZnQMWzgqV9okagWAyDEh1Zm5MDlGw+UFTFs2p33yjnlOUuzVRS6HTkmzbdlyQKrnLXSIWBxaTWkB1BIUoZJ7RcAWv5RK611mgVEWfQEDI6vEZGD7KlXSVBIdP3QXABIvncxFjBz1rVINJAUa6QizjqylPjUU3tpB8FIUnDoStgQllFR1qfLXLfWIc1auprSgIWkzQPmLdUWULZlQToc4nYEKMiXU6lU3JAzrB+hikJhVlgMzZIsWDMW79d4bicVQ7izJIZhchQzv93aHzEuMwLJsA5s/5nSGz1h2pKlUpN9jUB6gwhgcMVJnrUXKFIllIYkJX2goA8xT67xJnrKg4s417/1rEfHYlSQ2XYBtvUEnwvHJKwUyybmlbjMsTt4GEAVFJSH7XaYd5HszwRWEVLQSKR2TSBe4Dh8toBj8fSzS1HtAd1iQbQ6bNUtJQFsaSzDItY7+sGgEgOU1nQHNg9L+8RMRhwoKCGcrKvGkBT83YXhuGxAVLSodskPUoU6kZEOMsmEcxihK61SWSaULcAOalFJd+6Gu9Aw+CwpMtIJAoXU7bPo/PeGTcTJlqArTU4DBnd2uE/WImBxyVSpyphYJYus231tpEPifC5i5y1IFqgoHT4Qfd4tL7ZDf0iRhwZKpoFSilXzEAMskulnJ8YlcFxhVMU7WKSGcal9YjYrFpViJku4UpMsGxZx2nfuIF4kYbDCWvW4I22MT8a/R/KyyxiaZxByLn0f6wThfwEbF/DKFxJLqQt8wD7P9IDw5bTCn9ofX6RtjlTTJkrTRY0woLTCj2Tzi0xGGoLaaGBpDRKxEyo90CpiItuOyZUnoInFNpAVqKjHaYcBCUYraK5t9jJc0pgq8UpQZhDKYkSEpfOFJRW6Ki29WRZgVq8CCIssSAdYDLwalZB2gjNcbeglF3S2QyiOUxJXIIzhlEaKSM2qKjixZmz88zEJMxjmHdg4extplnEjja/7wAO4ALZZEln8ogINVN7KdmZwq5ueTaax4vqHeRnp4dQR2ZMGbB6wL3N2dts4SplQ1KVGynDMCT4fwhqbUqyLl9SwIcnwBu0ca17BRcEmwFAF/M2jGjQOlZ7YUBYGw1ADh35EZQSYKAAGS5OXd72gCklXWAkg3+H7oI3GZAhsxV0kWLK55KSPqdIQEhfZKlUkkORl90ZX1aGonvLZVkhmbO6gA5uNsoI3aVYm5b9wO3i8MlgdWEKYUhAcHMuG0tcDzgGQ8QjsoUEuRWA5LfAV3AzugW8YlYScFIQVm5SbDkoaDxh1SaU2cOWJZgyTcvycZaw+RMCkJIyKSbclAW89oqJLHpmNknQchr4+kQVzT1iitkgJSAXBcZ5Z5kjyiQsiwJ+X1q2EQ8SUzVGWksoJS9ms4Vbkwbxivq2IruN8VEkhQVUVpAY5ADMg/KrIsQxaM9wLpDMKswtZKgCq5CfiNJyGpb+UB6WTyJ6UkACWkAEfMh3Cn1GnJjFGiU15Z3cO5N/5xDHZ6bwzHdciazkpoPq9u9mifLcTMrOeW8UXRPiJ+zLZDmWLsWB7RJD6kJuTzi7S5WHVkRYDcA/WH2NMjo4aUoCSbAqNtlLUsDwdoNNloYVByUAEbpBJyGYeCzAg6uxU93Yvb0gM3FJExApUQUrAIDpDlFiRlkYQEebhUTkKQEkAsbAocgg5i8doMoCWlhbvPqYkzlm9AILFiQGdi1neI+Gw0whK5qkqWAbhLC/J4NWGx4kglL5kM+VwAHtreASpyagwZ9cofNkJWUkkuk6EgbiwzaHKwalAFKDbk1/GACdi57S5R0JUk7cn8veA4W0wHc+pBHvDpl8OX+VYI8bfWIeHnkKvoxfuPtGi6FRpgiFBJeUKPYjkTimea4tMsaYVEHohURPIzoBRCog9EKiDkACiFRB6IVEHIAIEGlYgpyhs1SUB1EJG5IA8zGR430nnrUZeDQyRYzlAX/wBNJsR+I+AOcZ5JxS+RpjUm/ia6aaoH1cea/wBm5s0ErnLUokvVMmFz7eAEdkcOxmH/AMmYsAaBdSf3VRivUrqjd4G92aHjJJnlg9Idzl8LN5xD6o5OfhURoQTU5/W8VE7jeKST1qHJzISx8soSOPS1uJhUHZnszNYENaxe8cU7bbOqKpJFwmYlLKLAAEKYfKKmfbMQ8yAUJBUBcFzmfh31/OIuFxspaiUrSVKSysg6gKWPP8oloAKkjxfQusGx37MQUcwiiaisdrIgZNVTq20DXjT1aFJSBUcjp2wPqYkpCUhTklz3XUslh4mOAAUJCBy5BzAAxlmab9kBQbm384dhcOoVA5OmkPk2ftD1TVVkE2pV72h1im1y6CdclA+wMAARJT1dCi47Qtr2bjyeCS5QCUgCzFgSwarbxGkQJuLMqhKkkkOpwCQzKTps7xPkTq0pU9Lg2IvcjyyHnD10LY9yAwYWfLmB9Ypuk9aJSZkpdKxZrALc/Cee2W2sXLBvmNtHGvJuUY/+kCVT1aklILFKkr7QIJ7LpNt7/lD1XQt/ZisUok9pKkC5SPlBVcsDcDVs94j4WUsqYDK5JyGXwtpeCyZjZKuHDZjUC5z7jAVkgEpsnxsRm+ba6xAzW9EOJqlqXLKXM0AXPZA1UW0CX9ItF9LJX2pgp5TDt6VJ1DZg2DRjsDxJ8zdmezgHYs4y3gcwgMxN7vnk4yJhiPV8JMlzUlclAIKj2mABL3O+cGCCAMs++x8oyXQ3j1DSVhSqiAjQCxt3avnflGoxCVzPhV1bEO13DG1xD1Q02xplLzJsO6JGClJJZqmfO7XzvA584ixWw27It7xQYTjUlM+ZKYi71OSCGf3JaC1YU62abEzghTswAYiwztHEcVSEgdokbJJ9corZE8CsoTo7Bg7QQVrSDYONXPhZoat9Eul2HkmqVNtYpqbXsl7xWl3bcfnFpwuWXpJzSpPK94rEi/MG/g38YpFxZp+HTKpSDyHpaFFFL4kuWKQzB9NyT9YUMXE9DojolvEpeEUMxHELpyaOznrR5yhupaBLwak3ItETFYyXK/zFpTyJue5OZ8BFT0v4tMrShK1JTS6glRS7ks5BB03jKTcXLlgqUpKRu+vMjXvMYe/Jao6PYi9p6NXiulSBaWhSzuewn1dX/GKzEccnL+YIH4QB4FSnPiGjPq42hylIUSA5ADfKVZjlzjmHx06YxEsoBUASReliSdb5BufKM3km/JaxwRaGW5cupW5dSv3lxxU1IzI9VegygM3DtdTt+JTB38Wgq8IwJLAAbE5BrH+ERS8s0t+ESEz0pSCSwPInudhaIkrjiVTKMmJd0rApbslKiKS/ftEyXw6XPlAL/vEKYlKmKXDEOBnoY7PSlCSJaE2ZNhcC2QGwPKDiOzq5wUGAJf7oJHnl6xFxPChMSypSQ7iokAuQbskFz4xayyaUvnZ/1vDpkqoi+UNRoLM7J6GSw1ais7sE+wiz/qaXLTYE86i/m8S8RikIIqUkd5A94hYvj0gMDNHg/m+0N1QIYrAsGClpDgse0HFxch/WOIw8wKeoTBbWlmADAB9nudTBJPEpS/hnJPeR/Awcpf7quf6eMbLohTsWpIUerIUAWDVOrRyneFhp4NbEOVDJn29olfvD1/OAzkhVjSrkoD6/lDEMLOhyTcvmbMQxZ9SLGJgmCzAsx0bUb9xiAZLZVJ/ZVbyVb0h6Zqh8wLaK7J3zFvIQ7oTRMSTYgDI5ncg6A7R5t/SJj65yUqSxQ4L/AHVFwtKsyk5EHIpLPnHokuezVIJDHIhQzB1IJyOkYD+kDjEuevq0JCVSyxURTZrpuxDE5MYH0IzHUhQsUvpcPm4Y623hiRMAuoPYMXfMgv4Dc5QPDylFwyQ1rmk3HIEGJAlKAcircpPlmyh4RIDpk1IY0gub2Gblm8++CrlhaUlQADlmHlbziMnEOAUCnQhh6WF33g01KnBKnAu/f4ZW3gAdhZplkKSog6Ehi2/I/q0em8NdWGSpZupCVEnfflHlJnrBpLMNdL3DPbI8o9R4HxETZSCGdu0ntK7Iya7B2eGgHcYmply1qdKSodl8iopcA8i0eadaoF9XcX0dmfll5xd9M+IpmzU9V8uexDAggg8yIzslVT5ghix3fPcXgbsKo9B6Nz6hUC7hu4sCQYuJMxSU3S/iw+pjzfh3FepWWCS9ik3SQ+ja6x6GcRWl0KBDsClmy7jFKTbsVKqJPD8QTMBIA7QGZNjbNhAMZLaYv9o+v8CIbhpZS5Jcv7X2G8TuM4YvULhnPgGfyAgv7Lj+EASSbvCiPKxLiyj/ACLQoqy9HquK6SoksqYpgcrE37gCYqsR05lEsmWtR3ZKRruX9Iy2M6RSsaT1D0y1KQSQxKmSTbl9YocZxYy5i0iW57KSa9w4s3fA2k9GFclsvuKcTE9apxSkMKQLqZhZiWu521iNjJaV9WJiaw9gwZLjOw7rwPr0pJQqwAS7By5pf1MQOJ8XUmclMtTopKlOllMlNehs7c4W2GkXqcOAoMkNcktfleGTgVKZwkJI8dT5RhsTx7EBAqWSVOxDAChJKgzHOpOugh8muemQquYCtAChUpnVNUl7Nf8AhtCKvVm0x81NnUAAXOvlY3iLjekcpIKSJitCAg+TqaK3E4TrigU2VNmHMD4p1A73CIdhXmz5wdCk9YAAAXAXiKQ9tn8oErCyXj+mCcKerTIU+xUkCwAszmKab/SBNvRKlpqLkl1Xy5bQbpXhwcYFEAhKFK8e1+YjCYPCUy1Ke97t+FvcwOxqj0bFcUxBwiZ/WUlV2SlIHx0hrPlzjOzMfOmfFMmK/wByj6RocdLbhWFBdyiQ+l2Cz7RSdCJdaFKdJJUQKjyHwvEy/WNfhETLJjacb4YBgUEDtASx6B4rpeBG0anjcv8AwyE/iHolUKK0xt9Hn8rhpVFpNSrAyOvsUWBeos6gkMAd2i0kYUCJvE+BjGYPqSuiog1M90rqFn5QoxBsznDumwnmlCKiA7JWpJYahKxcd0WP9oB8yJqe9AUP+J+kQOD/ANHSsNOEzrwtgoABBRcjXtKt/CL37KUho2UE/Jm5NeCsk8ekE/Gkd9Uv3Aixw2JC7pU45EKHmHMUHGeDLmYqUqlRlhJCjoC9nD84wxwuKlNVLnAjUylf+VP1hOGxqVo9gCgMykf8f4x53004UDiFzQggKZ1JUFoUodlyc0qyFJGY53hY7iKwJcqYpSkzZUtakqWr41KVkCbMUjuiqXLuVBD3NyKja435dqIqh2OGDTdlNpdy5+kOkJZi55uWHePP3gM6TMIDJD52pBzzIf0hs9JzNTgB3BLOfDbfWEBIISgs5uzkADuL5a5NBETEMAe02dyBpdjkfGISVBRc055u58rD3g3WgkgJCgAdQTv5coBE6UWApUT7ZmLXobxcInis0pVY2sSzDmBFGrGBCPhCbsw0Or7Boa4Uaw4L3Y2ZjfkQzbGGBK46AJqgk6mpJPzfgUPiSXcGx73itWCk+HeDux84U/EFZNYVmaSQXAzA1009YSMUeSuTP48i8SMejE3DXI8e/nk0brobi0qldW/aHabPs7v3xh2Ey6WBZ+85dw/nFr0a4l9mWTSpz2BcU96tT4Q06EbxSyVh7O+Xh+UXiMQoJGRsMxyHOM1iuKykkGsW2c6NoImyeksikf3mVsiNTuNotd7Gwy+EIJJYh7sCwvsIUC/tJh/+4PNP5wo00TbKnoNIpwcsm1RUs9xWWPkBBV8PEye/WS7rdnDkWAAvci/nFjwXCdXJlI+6hKfJIBgcvhiRiULYdmpXkgxn0Mj4yYHWo0XVmVTMr/dTyFoFiZuHTUpQKikMpqxtLIDjm0K7JB1VsMiUjUczFbjJ5Msm3bUn5U61L23AjRMh6GT+kWEDA4cqa4c2vYs+7ekO/tZJTlhRbdY0c/dMU2IwwVMAt8g+FOrK2/HCxuFplLVshRyGbAD1VENspUaHDdPJRZKsGnQuFB73+4PeD4fpXhVlhhpqCSPhUnNidF6NGZmSKFLsGQicrIP/AHUuWB6qVFh0JwRmqBWxZamYDJKUg5c1GC2OkTsbxTBTFkK69K2u9y2xIJtfIxncX1JqGHXUwcgjPMtkxy99odil1T8esM0oTUhwnNJCBdsnB84i8Ow9SUlg6piEuAB8pOnMwrHR6H0wUZWFkAKCGKR8NThMlQZmtdj4RlMHjVESR9rYlRdpIFfbSKT91rjx5Rqf6RJVSJKQRmo+DJH1jGokmqVZPZIewdq3NO1m/QvZJt5ct4vOL/5aBzPsYpeHTKiAc7eI3i74r8KPH6RPgorECG8cAOFSFaqGj6qP0g4TAOkAPUIA+8PZUSDM0idQ9M0hv9ZvRLRKncYWnq11JLpU4qpBIWoA3ILgBogTAWMAxiuzK/YV/wDbMhohk3DccnKnoAWihSrpBlqZNJNi75tvBEdIcUkOUIV3IWPUKb0ihwR/xEr9o/8AguGT0CkWGkMC16S8dnLkpASJZIqJu9VS00h05WB/TxjMXiJ0x1KIHclKXyzpA84ueLB5UvOyDl/qzBGflTdSe5nPtEy7Gh0nFrqAKiwzDgc3e30iQMUFnTVndWmxsIBLWFntIfm6h+UHSmWAXB15v5uIkoBSmrJCP9pL/suGbu/lJEsqcEOAPiBAGWYH5wkzrChSSNlAW8QIjlaiagKv2SW8z+rQCJ+HIptSQdiHJ5l4BKmJUQABm1uyQ9u4jO8NQ7i7epf6QJNKVKcmp8wB5XdoABJnmWo3Kg7BxoDoYfLUXKk5a6Fs/EavHcQpJJAJIPkLMzEn6QBMtSPhVre+Q3Y55QDCK1KAS97FLA3BGfjEjDqWLEG7bn9eER1z22v90Z72ORjpxlPZBJytsLG+8IDmLKkKuO6+f1gcklRdmI/KO41NRqcMMhd31vC4X8fiPeG+i47ZwY1X3TCgakkEi1raaWhQyTc4dGKRlNW37ZPoYPKx2MlqqqK3BSygkhjnsfKLYYwH5Y6JyDp5RpxJsqZnHZ4IKpSS2TdaPZbQNPE+s7KpKgBd6nv/AL5Zi86qWdT5kfSH/ZEHUeYg+QaM8tSXqCSDa3YOSaQXCBsI4tPWJIpcdl3GgWFH4SNE+caE8KB09BDP6lG3v+cL5BSKZcoETLB1ImJAImf9SZUQWJtS2Woswi06LTJchuspQR1hsJjdtbhqruwEO/qbl6mOq4Q+f1hXIdIzQA6rFOkBU4ggVqBU81SlOSDTZj4wDB4xEpUpJSS0ysssFgkI/DewNo0k3gCTmPVUR1dF5ZL0qfkr84Wx0h3TDjUrGGWmlYAASXp+ebLTl5RI4zwpu2kWOY2O8RzwFDgkLcFJzHyqCxpuBFv9uLMQCDuDAmFFbwviYQpIW7OCCATry5RoeLdJ8OBL/vNDklXLO0ZtXDed/wBn+MAm8DEwiqYbZMnfvMNsKL9PSjD/APcHiFD6QDjXSPDzJctKZyXd/nFgkjMDmIo1dG0sWmHxT/GBL6KuzThb8Hf+Lu8okdEj7fLIP+JQL6rmjy7MDxWKSpKacQk0oZRC5gDmYsg5ORo/KI56JBrzgk7BDhv3xDkdEBkZzhiLIp1cfMdb8+UHJrwLgn5AScSBNQTiUUglxXNLulQFqb3IhTJoAD4iX4qmH3RDpvRApvLmJe11FQvd2ZB3hHowtTVKRqCyl5EDJ0Z+0HP8Dgq7IuP4kwlhEyWshJdkuH6xRa6RoR6xRYtKphKit3IJSkAMcnpDB7m+cX0/oqsJsmo7Caj/APQTEI9FZw/6avBcn/3iZT2EYfpUBCQGJd/DXV8jHJgSWcs2jDls0aBfRKapF3JZwmkkuMklVVid8g+e0PE9HZ5UFCQoaMlE5mTck1JOpYbtpqrCirBRvyyu0dExLO5fuAMWX9Qqa8qYP/jWD4Bng0jozNX8CSGay0THZ2NJAuRzaEppui3jpXZVYadyJO7DPvb1gxZ3Z/WLL+y+IyMoizvl4Ek5xLldDBT2lhJIukqS92tUFd/6vBy+kLhq7M1iJIT2gNciG08vaI6ZidQ3cfzBjWnomMjMlkXuSsnZwAg+8FkdFJAIrWCB91Kndt1AWf8AQgt/QUvsx6koDdpXewt46xJkSSr4bk2BSknPUnTe/ONfK4Bh01AlagbDspSU+NRB8UxW4leHk1iWmYFixqUhj4BA0ObxSt9oUqRXDhMyakBZCBq5FVsv1ygkjo4pKz230HZN8jmT+cBxSyrNO2bEeDm0Nl40sAesB5EEO2toukZptdDcRwKcVqIS4JJzGpeFE1PEJzWv3qAPkQYUFD5Gmlcef4kA935GJsnGS5lgL7N/BvWOQowx5pN0ySQcONmjipH6MKFHaD0MKSNvNoejGKAzUPF4UKFQWGRxNX3ge8QdPETqke35woUIocOIjUGCJxyDv6woUAHftSN/eOHFo/QMKFE2OjhxKNvSGGej7noI7ChWOgE2an5UDxJHsDDRMtlT3KJHqBChQAcJjhXuBChQhnAsbCEVJ1EKFDAYqWkw3qEx2FCA51GzR04eFCgA51fMxwyXzc+MKFAAz7KP00c+ytChQAc+zCGqkAamFCgGiq41jEy5ZZRqJps4I1JdtBGUnSBMcpUqrUm/1hQolb2GRcXQ3DYb5S5ObpIFstRzESUcNINisBncEUvkxtU3hChQzKzo4TNN3z/EPqmFChQx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QQERUUEhQVFRUWGRgXGBgYFxUXGBwUFxQWFBgXFxgZHCceGhojHBgYHy8gIycpLCwsGh4xNTAqNSYrLCkBCQoKDgwOGg8PGiwkHyQpLCwsLCwsLCwsLCksLCwsKSksLCksKSwsLCwsLCwsKSwsKSksLCwsLCwsLCwsLCwsLP/AABEIALcBEwMBIgACEQEDEQH/xAAbAAABBQEBAAAAAAAAAAAAAAADAAIEBQYBB//EAEQQAAECBAQCCAMFBAkEAwAAAAECEQADEiEEMUFRBWEGEyJxgZGhsTJCwRRSYtHwcpLh8QcVFiMkM3OCokNTstKDs8L/xAAZAQADAQEBAAAAAAAAAAAAAAAAAQIDBAX/xAAnEQACAgICAQUAAQUAAAAAAAAAAQIRAyESMUEEEyJRYXEUUoHh8P/aAAwDAQACEQMRAD8A1g4jh6QWU9g7FnCQDrvfx8IfN4phi7BQ+Ju8gN4AvvZopJXEFpAAIYcu78hHRxFbu4JvmNyCfUCPX/p/+v8A0ed7hbL4jh6S1QUwbNqh8R/Q8oIriuFckA5uBdqXFrHZ4oZ2JK0pB+UqL7lRB+kBaGvTLy2L3WaEcRw7n4m2u4DG+dy7eXO2fxRBWojIkt3RxoVMawxKDtEynYNoTQ9oTRqSMaE0PaE0ADGhNDmhNAA1oTQ9oTQAMaE0PaE0ABJGKUkhiY1HDOJqVrbK/dGWkhiCQ4i3lTbBjpaOfLFM2xyos8XMWxyIbPnGTxV1n9X1i9xuMplNdzFfwXhonzKCW/V4WNcU2xzfJ0iuTLJyEXvDeiMyYQVWQQ76xsMD0TlSwW1zi1kYNKEhIyEc2T1fiBtDB/cY/B9Cn+NgHOlze3hGjwHA5ctAFIJ3izpEdEck80pds2UEuiOjCAaR3EYRKwQQC+fdB4UZ2yzJ8Y6PFQplADkbD0ihk9GpiLqS59AecelEQCYgR0Q9RKKoyeJN2eZ8UlGoVBiw7oiHCkaRv+KcOQoEkB4w2JWaiLsLesduHJzWjnyQ4shrltDCiOlXaa5OfkHjrR0pp9GDGURwpgjw1ooQOmOQVoUMQWmFTBKYVMAhlMJofTCaAAbQmglMKmAAbRxoI0JoBg2hND6YNh8GpZAHnCboErIrQmi2xfAVy01OCIrShoUZKXQ3FrsY0Joe0JooQxoTQ9oTQAJK2tHQsiElDx1aGhaGcnzSsuYfgcWZMxK05j+RhjR2WQDcPCaVUO92ejcI4yJqQTFqiY8YXhUwBIYnO35WjR4bG7x5GXFT0d8J2tlutUcTMiIme8E6yOejUlBUOiJ1kRcdx+TI/wAyYAfu5q8Ei8ICxmzGiDPx4AuQNySAPOMrxLp4pdpEth95dz4JFvMnujMYziCpiwJsypavhSSP+KcvIRSoTNRxrpRLNpZKz+Gyf3jn4PGXn4tagz0i9gPc5+0BmFQcBLNv+QhdRUlOpu+ZD7tlGlyqrpGen+gcCoJmpIYioPtexHlFljcJ1am0Nx3beEVk0UkDf3A0i8xeLCylCrVgKQr8RBsfQeMXhye3L8JyQc1+lc0JoIpDFjmIa0ewnezgGNHYc0KGMkUwqYJTCpgIB0wmglMcaAYxo40EphUwADaOUwSmOtABY4PhZKQSw94cCJL3qffOIUrFKTYGGTZjxjwbezXkktE3F8aUoMLRWzCCMrx1o5TFxgo9EuTfYNoTQRoTRZIOmFTBGjlMADAIelEdphNCGMUmOUwSmO0wCHYXEGWXBLaxpcFPqALva4jNzCkatDpPEVI/ywx3N/SOTPKCW3s6MSkbRM1g5sN4g4rpZKlWS8xWyfh8VZeTxieK8bZNU+YVB2ADkPmwSmwMAxy5gACKRcdoiqxSSWG4Yb5x5rd9HZ0X3Eulc6YD2hKRsmxbms38mjOzsckJqSCuoLIIyJQkqLq0chnhTeH1MVXBloCnPZqSsqqCGYEvc202jktErsH4yFKlpKfhBUxYsWa3OIGQsHxCbOlrVQxdFAQbsVdpybGwh0jgvVzzOJAqW4GoqJs789I5wjj32hUxCQENLUU3cggi5cNqLQSZhyqaFuFjsFs6SEGrkL0Zbxok/wCCb/yMTjjJSoKJmqC+rZqQFkVsSq+Rd7xIkz5i0SlfCOsIWkNdJdrm4u2UNXKM2ZMBQUALCgtwQWRTlob93PYPFBL6pSusU0kiaooYmwPhzte0TaoN2VHD5S/tFRSSEqUkqNSiWJS5Jf6RrOI3lyTsFJ8iG9IoOJ8ZVLFCEpZIFySSQUhTgeOpjREBeGPJSVW2UG94ptt2whSDyp3WocjtosrmnRQhhERsNiOqWkjI9k9xa/t5ROmoYkc49D0s27izkzxWpIC0KHtCjtOclUwqYJTCpgJBUwqYLTCpgAFTCpglMKmAAdMcpgtMcpgGDaFTBKYVMAA6Y5TBaYVMAAqY5TBqYashIckAc7QAMphUxG/rmS7Bb9wUfpEiTikLyPO9uesK0iqZ2mFTHFTdh4mIqsQC96qQ5A29njlyeqhHrZtHBJ96JCpgFs+784FNnMCVEJHl6wDiJWJZ6ssplZAKY9WqnxqpgUlI6lBWovTdRHbPaBdtLgaa6Rxz9TOerr+DojijHYSdOpHZS5tclgygou/+0+YgOOCl9lNdjd+yD2RtmHiwlYfrCGbJNzcsx08PWAYvDhdSVKIyYX2YuBmO+Oc0IeMwqFlVZrNQNKQxehk1NrSNSMo4tAlrX2hLCghZUp1DtOkpCXYF0jd3iYlCkrWohLEJY1HRJuQ3PeBrklS+0XQySAxazC5yZ7tnC0PZExKETEJZZUChaWLgqdQKVFLMD2ToNYUiWqVLSlMsHtgm4YdmyjfcQXEy6ZkopQm4WisAVJ7JWAlxkSIYl1S5gWkqdgB8ZBLgKbRixttBYDeG4CRKmNLAKyFAkOc7kE5C4y5RB4rjDJVVLQkGYl1KNzYkNtp6xIlcJmjE9aVMitSgnXtA+VzB52Al0p69fWEPmAzliQwEPV72GxuNQVIzcKkG34wQUna+XlFdg8GpEieJiCQqWoFJcONrXyJyi1QEhUpaQe0erFyAGCiHTrlAMLxFcyYkKYAuKQNxuYpW06QnV7Bf1ehYCy6EhKUgKsWSkAEkk3t3xbcKIVKUlNwUWP7BioVh6kJdiUmYklRD2XbPOLXo8WIGjqTqMw+vOBqlbYJ76BrSVA9/of0YswakpVukHxa8QVJYnx9DE3C3ljkSPB6h7x0+ndTRlmVxZIRh7ZHzjkOE9Q1hR6NM47QemFTBqY5TFmQKmFTEqXhiqFMwpTm0TyV0OnVkWmOUxIRIKsoccKraHaCmRaY5TEuZg1DSBUw00+gaa7A0wqYNTCphgBphUwRTDMgRHm4wDK/oIic4w3JlRjKXSAY/ElFIAcqJ8ABn6iK7FYYzEu7qy/5B75C0TJswLIJuQ4DZB89fww4qBQ4LEKZmKRSCHuRrcWjy8/qOUvj0d+LFxW+ypwXR8I+NTk6D25+DROlTU/IGDs5B+7U7ZnQMWzgqV9okagWAyDEh1Zm5MDlGw+UFTFs2p33yjnlOUuzVRS6HTkmzbdlyQKrnLXSIWBxaTWkB1BIUoZJ7RcAWv5RK611mgVEWfQEDI6vEZGD7KlXSVBIdP3QXABIvncxFjBz1rVINJAUa6QizjqylPjUU3tpB8FIUnDoStgQllFR1qfLXLfWIc1auprSgIWkzQPmLdUWULZlQToc4nYEKMiXU6lU3JAzrB+hikJhVlgMzZIsWDMW79d4bicVQ7izJIZhchQzv93aHzEuMwLJsA5s/5nSGz1h2pKlUpN9jUB6gwhgcMVJnrUXKFIllIYkJX2goA8xT67xJnrKg4s417/1rEfHYlSQ2XYBtvUEnwvHJKwUyybmlbjMsTt4GEAVFJSH7XaYd5HszwRWEVLQSKR2TSBe4Dh8toBj8fSzS1HtAd1iQbQ6bNUtJQFsaSzDItY7+sGgEgOU1nQHNg9L+8RMRhwoKCGcrKvGkBT83YXhuGxAVLSodskPUoU6kZEOMsmEcxihK61SWSaULcAOalFJd+6Gu9Aw+CwpMtIJAoXU7bPo/PeGTcTJlqArTU4DBnd2uE/WImBxyVSpyphYJYus231tpEPifC5i5y1IFqgoHT4Qfd4tL7ZDf0iRhwZKpoFSilXzEAMskulnJ8YlcFxhVMU7WKSGcal9YjYrFpViJku4UpMsGxZx2nfuIF4kYbDCWvW4I22MT8a/R/KyyxiaZxByLn0f6wThfwEbF/DKFxJLqQt8wD7P9IDw5bTCn9ofX6RtjlTTJkrTRY0woLTCj2Tzi0xGGoLaaGBpDRKxEyo90CpiItuOyZUnoInFNpAVqKjHaYcBCUYraK5t9jJc0pgq8UpQZhDKYkSEpfOFJRW6Ki29WRZgVq8CCIssSAdYDLwalZB2gjNcbeglF3S2QyiOUxJXIIzhlEaKSM2qKjixZmz88zEJMxjmHdg4extplnEjja/7wAO4ALZZEln8ogINVN7KdmZwq5ueTaax4vqHeRnp4dQR2ZMGbB6wL3N2dts4SplQ1KVGynDMCT4fwhqbUqyLl9SwIcnwBu0ca17BRcEmwFAF/M2jGjQOlZ7YUBYGw1ADh35EZQSYKAAGS5OXd72gCklXWAkg3+H7oI3GZAhsxV0kWLK55KSPqdIQEhfZKlUkkORl90ZX1aGonvLZVkhmbO6gA5uNsoI3aVYm5b9wO3i8MlgdWEKYUhAcHMuG0tcDzgGQ8QjsoUEuRWA5LfAV3AzugW8YlYScFIQVm5SbDkoaDxh1SaU2cOWJZgyTcvycZaw+RMCkJIyKSbclAW89oqJLHpmNknQchr4+kQVzT1iitkgJSAXBcZ5Z5kjyiQsiwJ+X1q2EQ8SUzVGWksoJS9ms4Vbkwbxivq2IruN8VEkhQVUVpAY5ADMg/KrIsQxaM9wLpDMKswtZKgCq5CfiNJyGpb+UB6WTyJ6UkACWkAEfMh3Cn1GnJjFGiU15Z3cO5N/5xDHZ6bwzHdciazkpoPq9u9mifLcTMrOeW8UXRPiJ+zLZDmWLsWB7RJD6kJuTzi7S5WHVkRYDcA/WH2NMjo4aUoCSbAqNtlLUsDwdoNNloYVByUAEbpBJyGYeCzAg6uxU93Yvb0gM3FJExApUQUrAIDpDlFiRlkYQEebhUTkKQEkAsbAocgg5i8doMoCWlhbvPqYkzlm9AILFiQGdi1neI+Gw0whK5qkqWAbhLC/J4NWGx4kglL5kM+VwAHtreASpyagwZ9cofNkJWUkkuk6EgbiwzaHKwalAFKDbk1/GACdi57S5R0JUk7cn8veA4W0wHc+pBHvDpl8OX+VYI8bfWIeHnkKvoxfuPtGi6FRpgiFBJeUKPYjkTimea4tMsaYVEHohURPIzoBRCog9EKiDkACiFRB6IVEHIAIEGlYgpyhs1SUB1EJG5IA8zGR430nnrUZeDQyRYzlAX/wBNJsR+I+AOcZ5JxS+RpjUm/ia6aaoH1cea/wBm5s0ErnLUokvVMmFz7eAEdkcOxmH/AMmYsAaBdSf3VRivUrqjd4G92aHjJJnlg9Idzl8LN5xD6o5OfhURoQTU5/W8VE7jeKST1qHJzISx8soSOPS1uJhUHZnszNYENaxe8cU7bbOqKpJFwmYlLKLAAEKYfKKmfbMQ8yAUJBUBcFzmfh31/OIuFxspaiUrSVKSysg6gKWPP8oloAKkjxfQusGx37MQUcwiiaisdrIgZNVTq20DXjT1aFJSBUcjp2wPqYkpCUhTklz3XUslh4mOAAUJCBy5BzAAxlmab9kBQbm384dhcOoVA5OmkPk2ftD1TVVkE2pV72h1im1y6CdclA+wMAARJT1dCi47Qtr2bjyeCS5QCUgCzFgSwarbxGkQJuLMqhKkkkOpwCQzKTps7xPkTq0pU9Lg2IvcjyyHnD10LY9yAwYWfLmB9Ypuk9aJSZkpdKxZrALc/Cee2W2sXLBvmNtHGvJuUY/+kCVT1aklILFKkr7QIJ7LpNt7/lD1XQt/ZisUok9pKkC5SPlBVcsDcDVs94j4WUsqYDK5JyGXwtpeCyZjZKuHDZjUC5z7jAVkgEpsnxsRm+ba6xAzW9EOJqlqXLKXM0AXPZA1UW0CX9ItF9LJX2pgp5TDt6VJ1DZg2DRjsDxJ8zdmezgHYs4y3gcwgMxN7vnk4yJhiPV8JMlzUlclAIKj2mABL3O+cGCCAMs++x8oyXQ3j1DSVhSqiAjQCxt3avnflGoxCVzPhV1bEO13DG1xD1Q02xplLzJsO6JGClJJZqmfO7XzvA584ixWw27It7xQYTjUlM+ZKYi71OSCGf3JaC1YU62abEzghTswAYiwztHEcVSEgdokbJJ9corZE8CsoTo7Bg7QQVrSDYONXPhZoat9Eul2HkmqVNtYpqbXsl7xWl3bcfnFpwuWXpJzSpPK94rEi/MG/g38YpFxZp+HTKpSDyHpaFFFL4kuWKQzB9NyT9YUMXE9DojolvEpeEUMxHELpyaOznrR5yhupaBLwak3ItETFYyXK/zFpTyJue5OZ8BFT0v4tMrShK1JTS6glRS7ks5BB03jKTcXLlgqUpKRu+vMjXvMYe/Jao6PYi9p6NXiulSBaWhSzuewn1dX/GKzEccnL+YIH4QB4FSnPiGjPq42hylIUSA5ADfKVZjlzjmHx06YxEsoBUASReliSdb5BufKM3km/JaxwRaGW5cupW5dSv3lxxU1IzI9VegygM3DtdTt+JTB38Wgq8IwJLAAbE5BrH+ERS8s0t+ESEz0pSCSwPInudhaIkrjiVTKMmJd0rApbslKiKS/ftEyXw6XPlAL/vEKYlKmKXDEOBnoY7PSlCSJaE2ZNhcC2QGwPKDiOzq5wUGAJf7oJHnl6xFxPChMSypSQ7iokAuQbskFz4xayyaUvnZ/1vDpkqoi+UNRoLM7J6GSw1ais7sE+wiz/qaXLTYE86i/m8S8RikIIqUkd5A94hYvj0gMDNHg/m+0N1QIYrAsGClpDgse0HFxch/WOIw8wKeoTBbWlmADAB9nudTBJPEpS/hnJPeR/Awcpf7quf6eMbLohTsWpIUerIUAWDVOrRyneFhp4NbEOVDJn29olfvD1/OAzkhVjSrkoD6/lDEMLOhyTcvmbMQxZ9SLGJgmCzAsx0bUb9xiAZLZVJ/ZVbyVb0h6Zqh8wLaK7J3zFvIQ7oTRMSTYgDI5ncg6A7R5t/SJj65yUqSxQ4L/AHVFwtKsyk5EHIpLPnHokuezVIJDHIhQzB1IJyOkYD+kDjEuevq0JCVSyxURTZrpuxDE5MYH0IzHUhQsUvpcPm4Y623hiRMAuoPYMXfMgv4Dc5QPDylFwyQ1rmk3HIEGJAlKAcircpPlmyh4RIDpk1IY0gub2Gblm8++CrlhaUlQADlmHlbziMnEOAUCnQhh6WF33g01KnBKnAu/f4ZW3gAdhZplkKSog6Ehi2/I/q0em8NdWGSpZupCVEnfflHlJnrBpLMNdL3DPbI8o9R4HxETZSCGdu0ntK7Iya7B2eGgHcYmply1qdKSodl8iopcA8i0eadaoF9XcX0dmfll5xd9M+IpmzU9V8uexDAggg8yIzslVT5ghix3fPcXgbsKo9B6Nz6hUC7hu4sCQYuJMxSU3S/iw+pjzfh3FepWWCS9ik3SQ+ja6x6GcRWl0KBDsClmy7jFKTbsVKqJPD8QTMBIA7QGZNjbNhAMZLaYv9o+v8CIbhpZS5Jcv7X2G8TuM4YvULhnPgGfyAgv7Lj+EASSbvCiPKxLiyj/ACLQoqy9HquK6SoksqYpgcrE37gCYqsR05lEsmWtR3ZKRruX9Iy2M6RSsaT1D0y1KQSQxKmSTbl9YocZxYy5i0iW57KSa9w4s3fA2k9GFclsvuKcTE9apxSkMKQLqZhZiWu521iNjJaV9WJiaw9gwZLjOw7rwPr0pJQqwAS7By5pf1MQOJ8XUmclMtTopKlOllMlNehs7c4W2GkXqcOAoMkNcktfleGTgVKZwkJI8dT5RhsTx7EBAqWSVOxDAChJKgzHOpOugh8muemQquYCtAChUpnVNUl7Nf8AhtCKvVm0x81NnUAAXOvlY3iLjekcpIKSJitCAg+TqaK3E4TrigU2VNmHMD4p1A73CIdhXmz5wdCk9YAAAXAXiKQ9tn8oErCyXj+mCcKerTIU+xUkCwAszmKab/SBNvRKlpqLkl1Xy5bQbpXhwcYFEAhKFK8e1+YjCYPCUy1Ke97t+FvcwOxqj0bFcUxBwiZ/WUlV2SlIHx0hrPlzjOzMfOmfFMmK/wByj6RocdLbhWFBdyiQ+l2Cz7RSdCJdaFKdJJUQKjyHwvEy/WNfhETLJjacb4YBgUEDtASx6B4rpeBG0anjcv8AwyE/iHolUKK0xt9Hn8rhpVFpNSrAyOvsUWBeos6gkMAd2i0kYUCJvE+BjGYPqSuiog1M90rqFn5QoxBsznDumwnmlCKiA7JWpJYahKxcd0WP9oB8yJqe9AUP+J+kQOD/ANHSsNOEzrwtgoABBRcjXtKt/CL37KUho2UE/Jm5NeCsk8ekE/Gkd9Uv3Aixw2JC7pU45EKHmHMUHGeDLmYqUqlRlhJCjoC9nD84wxwuKlNVLnAjUylf+VP1hOGxqVo9gCgMykf8f4x53004UDiFzQggKZ1JUFoUodlyc0qyFJGY53hY7iKwJcqYpSkzZUtakqWr41KVkCbMUjuiqXLuVBD3NyKja435dqIqh2OGDTdlNpdy5+kOkJZi55uWHePP3gM6TMIDJD52pBzzIf0hs9JzNTgB3BLOfDbfWEBIISgs5uzkADuL5a5NBETEMAe02dyBpdjkfGISVBRc055u58rD3g3WgkgJCgAdQTv5coBE6UWApUT7ZmLXobxcInis0pVY2sSzDmBFGrGBCPhCbsw0Or7Boa4Uaw4L3Y2ZjfkQzbGGBK46AJqgk6mpJPzfgUPiSXcGx73itWCk+HeDux84U/EFZNYVmaSQXAzA1009YSMUeSuTP48i8SMejE3DXI8e/nk0brobi0qldW/aHabPs7v3xh2Ey6WBZ+85dw/nFr0a4l9mWTSpz2BcU96tT4Q06EbxSyVh7O+Xh+UXiMQoJGRsMxyHOM1iuKykkGsW2c6NoImyeksikf3mVsiNTuNotd7Gwy+EIJJYh7sCwvsIUC/tJh/+4PNP5wo00TbKnoNIpwcsm1RUs9xWWPkBBV8PEye/WS7rdnDkWAAvci/nFjwXCdXJlI+6hKfJIBgcvhiRiULYdmpXkgxn0Mj4yYHWo0XVmVTMr/dTyFoFiZuHTUpQKikMpqxtLIDjm0K7JB1VsMiUjUczFbjJ5Msm3bUn5U61L23AjRMh6GT+kWEDA4cqa4c2vYs+7ekO/tZJTlhRbdY0c/dMU2IwwVMAt8g+FOrK2/HCxuFplLVshRyGbAD1VENspUaHDdPJRZKsGnQuFB73+4PeD4fpXhVlhhpqCSPhUnNidF6NGZmSKFLsGQicrIP/AHUuWB6qVFh0JwRmqBWxZamYDJKUg5c1GC2OkTsbxTBTFkK69K2u9y2xIJtfIxncX1JqGHXUwcgjPMtkxy99odil1T8esM0oTUhwnNJCBdsnB84i8Ow9SUlg6piEuAB8pOnMwrHR6H0wUZWFkAKCGKR8NThMlQZmtdj4RlMHjVESR9rYlRdpIFfbSKT91rjx5Rqf6RJVSJKQRmo+DJH1jGokmqVZPZIewdq3NO1m/QvZJt5ct4vOL/5aBzPsYpeHTKiAc7eI3i74r8KPH6RPgorECG8cAOFSFaqGj6qP0g4TAOkAPUIA+8PZUSDM0idQ9M0hv9ZvRLRKncYWnq11JLpU4qpBIWoA3ILgBogTAWMAxiuzK/YV/wDbMhohk3DccnKnoAWihSrpBlqZNJNi75tvBEdIcUkOUIV3IWPUKb0ihwR/xEr9o/8AguGT0CkWGkMC16S8dnLkpASJZIqJu9VS00h05WB/TxjMXiJ0x1KIHclKXyzpA84ueLB5UvOyDl/qzBGflTdSe5nPtEy7Gh0nFrqAKiwzDgc3e30iQMUFnTVndWmxsIBLWFntIfm6h+UHSmWAXB15v5uIkoBSmrJCP9pL/suGbu/lJEsqcEOAPiBAGWYH5wkzrChSSNlAW8QIjlaiagKv2SW8z+rQCJ+HIptSQdiHJ5l4BKmJUQABm1uyQ9u4jO8NQ7i7epf6QJNKVKcmp8wB5XdoABJnmWo3Kg7BxoDoYfLUXKk5a6Fs/EavHcQpJJAJIPkLMzEn6QBMtSPhVre+Q3Y55QDCK1KAS97FLA3BGfjEjDqWLEG7bn9eER1z22v90Z72ORjpxlPZBJytsLG+8IDmLKkKuO6+f1gcklRdmI/KO41NRqcMMhd31vC4X8fiPeG+i47ZwY1X3TCgakkEi1raaWhQyTc4dGKRlNW37ZPoYPKx2MlqqqK3BSygkhjnsfKLYYwH5Y6JyDp5RpxJsqZnHZ4IKpSS2TdaPZbQNPE+s7KpKgBd6nv/AL5Zi86qWdT5kfSH/ZEHUeYg+QaM8tSXqCSDa3YOSaQXCBsI4tPWJIpcdl3GgWFH4SNE+caE8KB09BDP6lG3v+cL5BSKZcoETLB1ImJAImf9SZUQWJtS2Woswi06LTJchuspQR1hsJjdtbhqruwEO/qbl6mOq4Q+f1hXIdIzQA6rFOkBU4ggVqBU81SlOSDTZj4wDB4xEpUpJSS0ysssFgkI/DewNo0k3gCTmPVUR1dF5ZL0qfkr84Wx0h3TDjUrGGWmlYAASXp+ebLTl5RI4zwpu2kWOY2O8RzwFDgkLcFJzHyqCxpuBFv9uLMQCDuDAmFFbwviYQpIW7OCCATry5RoeLdJ8OBL/vNDklXLO0ZtXDed/wBn+MAm8DEwiqYbZMnfvMNsKL9PSjD/APcHiFD6QDjXSPDzJctKZyXd/nFgkjMDmIo1dG0sWmHxT/GBL6KuzThb8Hf+Lu8okdEj7fLIP+JQL6rmjy7MDxWKSpKacQk0oZRC5gDmYsg5ORo/KI56JBrzgk7BDhv3xDkdEBkZzhiLIp1cfMdb8+UHJrwLgn5AScSBNQTiUUglxXNLulQFqb3IhTJoAD4iX4qmH3RDpvRApvLmJe11FQvd2ZB3hHowtTVKRqCyl5EDJ0Z+0HP8Dgq7IuP4kwlhEyWshJdkuH6xRa6RoR6xRYtKphKit3IJSkAMcnpDB7m+cX0/oqsJsmo7Caj/APQTEI9FZw/6avBcn/3iZT2EYfpUBCQGJd/DXV8jHJgSWcs2jDls0aBfRKapF3JZwmkkuMklVVid8g+e0PE9HZ5UFCQoaMlE5mTck1JOpYbtpqrCirBRvyyu0dExLO5fuAMWX9Qqa8qYP/jWD4Bng0jozNX8CSGay0THZ2NJAuRzaEppui3jpXZVYadyJO7DPvb1gxZ3Z/WLL+y+IyMoizvl4Ek5xLldDBT2lhJIukqS92tUFd/6vBy+kLhq7M1iJIT2gNciG08vaI6ZidQ3cfzBjWnomMjMlkXuSsnZwAg+8FkdFJAIrWCB91Kndt1AWf8AQgt/QUvsx6koDdpXewt46xJkSSr4bk2BSknPUnTe/ONfK4Bh01AlagbDspSU+NRB8UxW4leHk1iWmYFixqUhj4BA0ObxSt9oUqRXDhMyakBZCBq5FVsv1ygkjo4pKz230HZN8jmT+cBxSyrNO2bEeDm0Nl40sAesB5EEO2toukZptdDcRwKcVqIS4JJzGpeFE1PEJzWv3qAPkQYUFD5Gmlcef4kA935GJsnGS5lgL7N/BvWOQowx5pN0ySQcONmjipH6MKFHaD0MKSNvNoejGKAzUPF4UKFQWGRxNX3ge8QdPETqke35woUIocOIjUGCJxyDv6woUAHftSN/eOHFo/QMKFE2OjhxKNvSGGej7noI7ChWOgE2an5UDxJHsDDRMtlT3KJHqBChQAcJjhXuBChQhnAsbCEVJ1EKFDAYqWkw3qEx2FCA51GzR04eFCgA51fMxwyXzc+MKFAAz7KP00c+ytChQAc+zCGqkAamFCgGiq41jEy5ZZRqJps4I1JdtBGUnSBMcpUqrUm/1hQolb2GRcXQ3DYb5S5ObpIFstRzESUcNINisBncEUvkxtU3hChQzKzo4TNN3z/EPqmFChQx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0" y="69269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оплаты труда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работников государственных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здравоохранения области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501008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специалист  областного комитета профсоюза работников здравоохранения по экономической работе и заработной плате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Беляева Ольга Иннокентьевна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26-36-68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Установление должностных окладов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Должностной оклад устанавливается трудовым договором на основании Положения об оплате труда  и тарифно-квалификационных признаков работника с учетом права допуска.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838200"/>
            <a:ext cx="8610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Размеры окладов (должностных окладов) устанавливаются на основе профессиональных квалификационных групп (квалификационных уровней профессиональных квалификационных групп), утверждаемых федеральным органом исполнительной власти, с учетом обеспечения их дифференциации в зависимости от сложности труда (ст.144 ТК РФ, п.11 ЕР РТК).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858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Оклад (должностной оклад) — фиксированный размер оплаты труда работника за исполнение трудовых (должностных) обязанностей определенной сложности за календарный месяц без учета компенсационных, стимулирующих и социальных выплат (ст.129 ТК РФ).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144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Положении об оплате труда работников, разрабатываемом в учреждении, устанавливаются конкретные размеры окладов (должностных окладов, ставок заработной платы) по соответствующим должностям и профессиям (группам должностей и профессий).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8382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Размер оклада (должностного оклада), ставки заработной платы работника бюджетных и автономных  учреждений не может быть установлен ниже размеров минимальных окладов (должностных окладов),    рекомендуемых соответствующим Примерным  Положением Положения № 583 – для федеральных учреждений; п.34 ЕР РТК- для государственных  учреждений субъекта РФ (см.2слайд). 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606" y="1628776"/>
            <a:ext cx="8229281" cy="475297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latin typeface="Arial" charset="0"/>
              </a:rPr>
              <a:t>1.Выплаты работникам, занятым на  работах с вредными и (или) опасными 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latin typeface="Arial" charset="0"/>
              </a:rPr>
              <a:t>2. Выплаты за работу в местностях с особыми климатическими условиями.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latin typeface="Arial" charset="0"/>
              </a:rPr>
              <a:t>3. Выплаты за работу в условиях, отклоняющихся от нормальных (при выполнении работ различной квалификации, совмещении профессий (должностей), сверхурочной работе, работе в ночное время и при выполнении работ в других условиях, отклоняющихся от нормальных).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latin typeface="Arial" charset="0"/>
              </a:rPr>
              <a:t>4. Надбавки за работу со сведениями, составляющими государственную тайну, их засекречиванием и рассекречиванием, а также за работу с шифрами.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latin typeface="Arial" charset="0"/>
            </a:endParaRP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1" y="0"/>
            <a:ext cx="91440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Перечень видов выплат компенсационного характера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79274" y="1341439"/>
            <a:ext cx="845716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/>
              <a:t>Перечень</a:t>
            </a:r>
            <a:r>
              <a:rPr lang="ru-RU" sz="2800" b="1" dirty="0"/>
              <a:t> должностей и конкретные размеры , работа в которых дает право на  компенсационные выплаты в связи с наличием вредных для здоровья и опасных условий труда устанавливаются по 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с учетом мнения выборного органа первичной профсоюзной организации (ст.147 ТК РФ).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Компенсационные выплаты за работу ночью.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dirty="0" smtClean="0"/>
              <a:t>Постановлением Правительства РФ от 22 июля 2008 г. №554 установлен минимальный 20% размер повышенной оплаты труда за работу в ночное время (с 22 часов до 6 часов) исходя из часовой тарифной ставки за каждый час работы в ночное время.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563" y="2205039"/>
            <a:ext cx="8468319" cy="345598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latin typeface="Arial" charset="0"/>
              </a:rPr>
              <a:t>  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1. Выплаты за интенсивность и высокие   результаты  работы.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   2. Выплаты за качество выполняемых работ.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   3. Премиальные выплаты по итогам работы.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1" y="1"/>
            <a:ext cx="91440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Перечень видов выплат стимулирующего характера в</a:t>
            </a:r>
          </a:p>
          <a:p>
            <a:pPr algn="ctr" eaLnBrk="1" hangingPunct="1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учреждениях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Выплаты за интенсивность и высокие результаты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532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800" dirty="0" smtClean="0"/>
              <a:t>Выплаты, устанавливаемые на постоянной основе:</a:t>
            </a:r>
          </a:p>
          <a:p>
            <a:r>
              <a:rPr lang="ru-RU" sz="2800" dirty="0" smtClean="0"/>
              <a:t> ежемесячная надбавка водителям автомобилей за присвоенную квалификационную категорию:</a:t>
            </a:r>
          </a:p>
          <a:p>
            <a:r>
              <a:rPr lang="ru-RU" sz="2800" dirty="0" smtClean="0"/>
              <a:t>водителям автомобиля 2 класса;</a:t>
            </a:r>
          </a:p>
          <a:p>
            <a:r>
              <a:rPr lang="ru-RU" sz="2800" dirty="0" smtClean="0"/>
              <a:t>водителям автомобиля 1 класса.</a:t>
            </a:r>
          </a:p>
          <a:p>
            <a:pPr>
              <a:buNone/>
            </a:pPr>
            <a:r>
              <a:rPr lang="ru-RU" sz="2800" dirty="0" smtClean="0"/>
              <a:t>Выплата производится в пределах фонда оплаты труда.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297" y="274638"/>
            <a:ext cx="7915345" cy="2297112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(далее ЕР РТК).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360" y="3857626"/>
            <a:ext cx="8417325" cy="2238375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800" dirty="0" smtClean="0"/>
              <a:t>УТВЕРЖДАЮТСЯ решением </a:t>
            </a:r>
            <a:r>
              <a:rPr lang="ru-RU" sz="2800" dirty="0" smtClean="0"/>
              <a:t>Российской трехсторонней комиссии по регулированию социально-трудовых отношений на предстоящий финансовый год.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8000841" cy="1720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Рекомендуемая стимулирующая </a:t>
            </a:r>
            <a:r>
              <a:rPr lang="ru-RU" sz="3600" dirty="0" smtClean="0"/>
              <a:t>выплата за интенсивность постоянного характера-«классность» водителям.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399" y="2209800"/>
            <a:ext cx="8229601" cy="43434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dirty="0" smtClean="0"/>
              <a:t>Водителям автомобиля 1 класса – </a:t>
            </a:r>
            <a:r>
              <a:rPr lang="ru-RU" sz="2800" dirty="0" smtClean="0"/>
              <a:t>не менее 25</a:t>
            </a:r>
            <a:r>
              <a:rPr lang="ru-RU" sz="2800" dirty="0" smtClean="0"/>
              <a:t>%.</a:t>
            </a:r>
          </a:p>
          <a:p>
            <a:pPr>
              <a:defRPr/>
            </a:pPr>
            <a:r>
              <a:rPr lang="ru-RU" sz="2800" dirty="0" smtClean="0"/>
              <a:t>Обязательное условие: наличие разрешающих отметок в категориях «В», «С», «Д», «Е».</a:t>
            </a:r>
          </a:p>
          <a:p>
            <a:pPr>
              <a:buNone/>
              <a:defRPr/>
            </a:pPr>
            <a:r>
              <a:rPr lang="ru-RU" sz="2800" dirty="0" smtClean="0"/>
              <a:t>Водителям автомобиля 2 класса – </a:t>
            </a:r>
            <a:r>
              <a:rPr lang="ru-RU" sz="2800" dirty="0" smtClean="0"/>
              <a:t>не менее 10</a:t>
            </a:r>
            <a:r>
              <a:rPr lang="ru-RU" sz="2800" dirty="0" smtClean="0"/>
              <a:t>%;</a:t>
            </a:r>
          </a:p>
          <a:p>
            <a:pPr>
              <a:defRPr/>
            </a:pPr>
            <a:r>
              <a:rPr lang="ru-RU" sz="2800" dirty="0" smtClean="0"/>
              <a:t>Квалификационная категория «1 класса» может присваиваться водителю , имеющему  2 класс не менее 2-х лет.</a:t>
            </a:r>
          </a:p>
          <a:p>
            <a:pPr>
              <a:defRPr/>
            </a:pPr>
            <a:r>
              <a:rPr lang="ru-RU" sz="2800" dirty="0" smtClean="0"/>
              <a:t>2 класс , имеющим водительский стаж не менее 3 лет. 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Выплаты, устанавливаемые на определенный срок: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надбавка за участие в реализации национальных проектов в сфере здравоохранения.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523" y="332656"/>
            <a:ext cx="8229281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Стимулирующая выплата за качество.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2800" dirty="0" smtClean="0"/>
              <a:t>Выплаты за качество выполняемых работ (оказываемых услуг) –занимает главное место в системе стимулирования работников. </a:t>
            </a:r>
          </a:p>
          <a:p>
            <a:pPr algn="ctr">
              <a:buNone/>
              <a:defRPr/>
            </a:pPr>
            <a:endParaRPr lang="ru-RU" sz="2800" dirty="0" smtClean="0"/>
          </a:p>
          <a:p>
            <a:pPr algn="ctr"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r>
              <a:rPr lang="ru-RU" sz="2800" dirty="0" smtClean="0"/>
              <a:t>На эти цели необходимо выделять до 80% общего объема фонда стимулирующих выплат.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Стимулирующие выплаты за качество.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dirty="0" smtClean="0"/>
              <a:t>Выплаты за качество выполняемых работ призваны улучшить показатели качества работы персонала учреждения  и устанавливаются на основе оценки результатов труда работников за отчетный период.</a:t>
            </a:r>
          </a:p>
          <a:p>
            <a:pPr algn="just">
              <a:defRPr/>
            </a:pPr>
            <a:r>
              <a:rPr lang="ru-RU" dirty="0" smtClean="0"/>
              <a:t>Возможна индивидуальная, групповая или комбинированная оценка качества работы.</a:t>
            </a:r>
            <a:endParaRPr lang="ru-RU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dirty="0" smtClean="0"/>
              <a:t>     Стимулирующие выплаты за качество, устанавливаемые на постоянной основе: </a:t>
            </a:r>
          </a:p>
          <a:p>
            <a:pPr>
              <a:buNone/>
              <a:defRPr/>
            </a:pPr>
            <a:r>
              <a:rPr lang="ru-RU" dirty="0" smtClean="0"/>
              <a:t> </a:t>
            </a:r>
          </a:p>
          <a:p>
            <a:pPr>
              <a:buNone/>
              <a:defRPr/>
            </a:pPr>
            <a:r>
              <a:rPr lang="ru-RU" sz="2800" dirty="0" smtClean="0"/>
              <a:t>     надбавки работникам, имеющим ученую степень кандидата (доктора) наук, почетное звание, награжденным отраслевым почетным знаком по профилю работы (в том числе медицинским работникам: врачам, провизорам, руководителям учреждений здравоохранения, главным медицинским сестрам, акушерам, фельдшерам, имеющим степень кандидата (доктора) медицинских, биологических или химических наук.</a:t>
            </a:r>
            <a:endParaRPr lang="ru-RU" sz="2800" dirty="0"/>
          </a:p>
        </p:txBody>
      </p:sp>
    </p:spTree>
  </p:cSld>
  <p:clrMapOvr>
    <a:masterClrMapping/>
  </p:clrMapOvr>
  <p:transition spd="slow">
    <p:cover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/>
              <a:t>Варианты стимулирующих выплат за качество.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i="1" dirty="0" smtClean="0"/>
          </a:p>
          <a:p>
            <a:pPr>
              <a:buNone/>
              <a:defRPr/>
            </a:pPr>
            <a:r>
              <a:rPr lang="ru-RU" i="1" dirty="0" smtClean="0"/>
              <a:t>1 вариант.</a:t>
            </a:r>
            <a:r>
              <a:rPr lang="ru-RU" dirty="0" smtClean="0"/>
              <a:t> </a:t>
            </a:r>
          </a:p>
          <a:p>
            <a:pPr algn="just">
              <a:buNone/>
              <a:defRPr/>
            </a:pPr>
            <a:r>
              <a:rPr lang="ru-RU" dirty="0" smtClean="0"/>
              <a:t>       За каждый показатель устанавливается выплата в процентах или в абсолютном значении с применением коэффициента.           Однако при таком подходе есть вероятность не уложиться в выделенный ФОТ.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i="1" dirty="0" smtClean="0"/>
              <a:t>2 вариант.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dirty="0" smtClean="0"/>
              <a:t>       Применение бальной системы. </a:t>
            </a:r>
          </a:p>
          <a:p>
            <a:pPr>
              <a:defRPr/>
            </a:pPr>
            <a:r>
              <a:rPr lang="ru-RU" dirty="0" smtClean="0"/>
              <a:t>Каждому показателю присваивается определенное максимальное количество баллов. Итоговый балл индивидуального рейтинга работника формируется как суммарный балл по всем критериям. Размер стимулирующей надбавки конкретного работника определяется умножением стоимости 1 балла на их суммарное количество.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Расчет стоимости балла.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Стоимость 1 балла (денежный вес в рублях) определяется делением запланированного размера стимулирующей части фонда оплаты труда данной группы работников на общую сумму баллов всей группы работников.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Порядок </a:t>
            </a:r>
            <a:r>
              <a:rPr lang="ru-RU" sz="2800" dirty="0" smtClean="0"/>
              <a:t>расчета</a:t>
            </a:r>
            <a:br>
              <a:rPr lang="ru-RU" sz="2800" dirty="0" smtClean="0"/>
            </a:br>
            <a:r>
              <a:rPr lang="ru-RU" sz="2800" dirty="0" smtClean="0"/>
              <a:t>и утверждения размера выплат стимулирующего характера.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741" y="2362200"/>
            <a:ext cx="8197860" cy="4191000"/>
          </a:xfrm>
        </p:spPr>
        <p:txBody>
          <a:bodyPr/>
          <a:lstStyle/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r>
              <a:rPr lang="ru-RU" sz="2800" dirty="0" smtClean="0"/>
              <a:t>     Порядок стимулирования работников учреждений определяется администрацией учреждений по согласованию с представительным органом работников и устанавливает механизм стимулирования работников в зависимости от эффективности работы, достижения высоких результатов в труде, качества работы.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/>
              <a:t>Премиальные выплаты.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dirty="0" smtClean="0"/>
              <a:t>В зависимости от финансовых средств выплату премии целесообразно осуществлять ежемесячно или ежеквартально </a:t>
            </a:r>
            <a:r>
              <a:rPr lang="ru-RU" dirty="0" smtClean="0"/>
              <a:t>. При </a:t>
            </a:r>
            <a:r>
              <a:rPr lang="ru-RU" dirty="0" smtClean="0"/>
              <a:t>этом пересмотр показателей может осуществлять как ежемесячно, так и реже (ежеквартально, раз в полугодие).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55-60% направлять на оклады;</a:t>
            </a:r>
          </a:p>
          <a:p>
            <a:pPr>
              <a:defRPr/>
            </a:pPr>
            <a:r>
              <a:rPr lang="ru-RU" dirty="0" smtClean="0"/>
              <a:t>30% на стимулирующие выплаты за достижение конкретных результатов деятельности по показателям и критериям эффективности ;</a:t>
            </a:r>
          </a:p>
          <a:p>
            <a:pPr>
              <a:defRPr/>
            </a:pPr>
            <a:r>
              <a:rPr lang="ru-RU" dirty="0" smtClean="0"/>
              <a:t>10-15 процентов структуры заработной платы выплаты компенсационного характера в зависимости от условий труда медицинских работников.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cover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291" y="260350"/>
            <a:ext cx="8229281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Постановление Правительства СО от 16 февраля 2015 г. №59-П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«Об утверждении Положения о порядке установления продолжительности работы по совместительству  для врачей и среднего медицинского персонала государственных учреждений здравоохранения Саратовской области».</a:t>
            </a:r>
            <a:endParaRPr lang="ru-RU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Гарантии и компенсации совместителям.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Согласно статье 287 Трудового кодекса РФ сотрудникам, работающим на условиях совместительства, гарантии и компенсации, предусмотренные законодательством, локальными нормативными актами, соглашениями предоставляются в полном объеме.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018" y="1412876"/>
            <a:ext cx="8836437" cy="514032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 smtClean="0">
                <a:latin typeface="Arial" charset="0"/>
              </a:rPr>
              <a:t>Статья 130. Основные государственные гарантии</a:t>
            </a:r>
            <a:r>
              <a:rPr lang="ru-RU" sz="2000" u="sng" dirty="0" smtClean="0">
                <a:latin typeface="Arial" charset="0"/>
              </a:rPr>
              <a:t> </a:t>
            </a:r>
            <a:r>
              <a:rPr lang="ru-RU" sz="2000" b="1" u="sng" dirty="0" smtClean="0">
                <a:latin typeface="Arial" charset="0"/>
              </a:rPr>
              <a:t>по оплате труда работников включают:</a:t>
            </a:r>
          </a:p>
          <a:p>
            <a:pPr marL="1254125" lvl="2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Arial" charset="0"/>
              </a:rPr>
              <a:t>-  </a:t>
            </a:r>
            <a:r>
              <a:rPr lang="ru-RU" sz="2000" b="1" u="sng" dirty="0" smtClean="0">
                <a:latin typeface="Arial" charset="0"/>
              </a:rPr>
              <a:t>величину минимального размера оплаты труда в Российской Федерации;</a:t>
            </a:r>
          </a:p>
          <a:p>
            <a:pPr marL="1254125" lvl="2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latin typeface="Arial" charset="0"/>
              </a:rPr>
              <a:t>меры, обеспечивающие повышение уровня реального содержания заработной платы;</a:t>
            </a:r>
          </a:p>
          <a:p>
            <a:pPr marL="1254125" lvl="2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Arial" charset="0"/>
              </a:rPr>
              <a:t>-  государственный надзор за полной,  своевременной выплатой и реализацией государственных гарантий по оплате труда;</a:t>
            </a:r>
          </a:p>
          <a:p>
            <a:pPr marL="1254125" lvl="2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Arial" charset="0"/>
              </a:rPr>
              <a:t>-   ответственность работодателей за нарушение требований, трудового законодательства и иных нормативных правовыми актов,  коллективных договоров, соглашений;</a:t>
            </a:r>
          </a:p>
          <a:p>
            <a:pPr marL="1254125" lvl="2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Arial" charset="0"/>
              </a:rPr>
              <a:t>-  сроки и очередность выплаты заработной платы.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71755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</a:rPr>
              <a:t>ТРУДОВОЙ КОДЕКС РОССИЙСКОЙ ФЕДЕРАЦИИ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500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002" y="1412875"/>
            <a:ext cx="8240437" cy="441325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3500" b="1" dirty="0" smtClean="0">
                <a:latin typeface="Arial" charset="0"/>
              </a:rPr>
              <a:t>«</a:t>
            </a:r>
            <a:r>
              <a:rPr lang="ru-RU" b="1" dirty="0" smtClean="0">
                <a:latin typeface="Arial" charset="0"/>
              </a:rPr>
              <a:t>Статья 1. </a:t>
            </a:r>
          </a:p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latin typeface="Arial" charset="0"/>
              </a:rPr>
              <a:t>Установить </a:t>
            </a:r>
          </a:p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latin typeface="Arial" charset="0"/>
              </a:rPr>
              <a:t>минимальный размер оплаты труда </a:t>
            </a:r>
          </a:p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latin typeface="Arial" charset="0"/>
              </a:rPr>
              <a:t>с 1 января 2019 года </a:t>
            </a:r>
          </a:p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latin typeface="Arial" charset="0"/>
              </a:rPr>
              <a:t>в сумме 11 280 рублей в месяц, </a:t>
            </a:r>
          </a:p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latin typeface="Arial" charset="0"/>
              </a:rPr>
              <a:t>с 1 января 2020 года в сумме 12 130 рублей» </a:t>
            </a:r>
            <a:r>
              <a:rPr lang="ru-RU" dirty="0" smtClean="0"/>
              <a:t>(в редакции Федерального закона от 2 июня 2016 г. N 164-ФЗ)</a:t>
            </a:r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1</a:t>
            </a:r>
          </a:p>
          <a:p>
            <a:pPr algn="ctr" eaLnBrk="1" hangingPunct="1">
              <a:buFontTx/>
              <a:buNone/>
              <a:defRPr/>
            </a:pPr>
            <a:endParaRPr lang="ru-RU" b="1" dirty="0" smtClean="0">
              <a:latin typeface="Arial" charset="0"/>
            </a:endParaRP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" y="1"/>
            <a:ext cx="9144000" cy="1196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Из Федерального Закона от 24.06.2008 года № 91-ФЗ</a:t>
            </a:r>
          </a:p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«О внесении изменения в статью 1 Федерального Закона </a:t>
            </a:r>
          </a:p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«О минимальном размере оплаты труда»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792" y="1214438"/>
            <a:ext cx="8643614" cy="540226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Статья 135  </a:t>
            </a:r>
            <a:r>
              <a:rPr lang="ru-RU" sz="2800" b="1" u="sng" dirty="0" smtClean="0">
                <a:solidFill>
                  <a:schemeClr val="tx1"/>
                </a:solidFill>
              </a:rPr>
              <a:t>Установление заработной платы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		Заработная плата работнику устанавливается трудовым договором в соответствии с действующей в учреждении системой оплаты труда,  включая: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- размеры окладов (должностных окладов);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- размеры доплат и надбавок компенсационного характера,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- системы доплат и надбавок стимулирующего характера,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	коллективными договорами, соглашениями, локальными нормативными актами в соответствии  с законодательством и иными нормативными правовыми актами, содержащими нормы трудового права.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		Локальные нормативные акты, устанавливающие системы оплаты труда, принимаются работодателем </a:t>
            </a:r>
            <a:r>
              <a:rPr lang="ru-RU" sz="2800" b="1" u="sng" dirty="0" smtClean="0">
                <a:solidFill>
                  <a:schemeClr val="tx1"/>
                </a:solidFill>
              </a:rPr>
              <a:t>с учетом мнения представительного органа работников.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765175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</a:rPr>
              <a:t>ТРУДОВОЙ КОДЕКС РОССИЙСКОЙ ФЕДЕРАЦИИ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первый.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Подготовка проекта  изменения системы оплаты труда (в том числе показатели и критерии эффективности деятельности работников, периодичность их оценки).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второй.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   Согласование с выборным профсоюзным органом в установленном Трудовым кодексом порядке.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60" y="274638"/>
            <a:ext cx="8452383" cy="1930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Этап третий.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514600"/>
            <a:ext cx="8534400" cy="3657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/>
              <a:t>Ст.74 ТК РФ </a:t>
            </a:r>
          </a:p>
          <a:p>
            <a:pPr>
              <a:defRPr/>
            </a:pPr>
            <a:r>
              <a:rPr lang="ru-RU" sz="2800" dirty="0" smtClean="0"/>
              <a:t>Изменение определенных сторонами условий трудового договора по причинам, связанным с изменением организационных условий. О предстоящих изменениях определенных сторонами условий трудового договора, также о причинах, вызвавших необходимость изменений, работодатель обязан уведомить работника в письменной форме не позднее чем за два месяца.</a:t>
            </a:r>
            <a:endParaRPr lang="ru-RU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1216</Words>
  <Application>Microsoft Office PowerPoint</Application>
  <PresentationFormat>Экран (4:3)</PresentationFormat>
  <Paragraphs>117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Слайд 1</vt:lpstr>
      <vt:lpstr>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(далее ЕР РТК).</vt:lpstr>
      <vt:lpstr>Слайд 3</vt:lpstr>
      <vt:lpstr>ТРУДОВОЙ КОДЕКС РОССИЙСКОЙ ФЕДЕРАЦИИ</vt:lpstr>
      <vt:lpstr>Слайд 5</vt:lpstr>
      <vt:lpstr>ТРУДОВОЙ КОДЕКС РОССИЙСКОЙ ФЕДЕРАЦИИ</vt:lpstr>
      <vt:lpstr>Этап первый.</vt:lpstr>
      <vt:lpstr>Этап второй.</vt:lpstr>
      <vt:lpstr>Этап третий.</vt:lpstr>
      <vt:lpstr>Установление должностных окладов</vt:lpstr>
      <vt:lpstr>Слайд 11</vt:lpstr>
      <vt:lpstr>Слайд 12</vt:lpstr>
      <vt:lpstr>Слайд 13</vt:lpstr>
      <vt:lpstr>Слайд 14</vt:lpstr>
      <vt:lpstr>Слайд 15</vt:lpstr>
      <vt:lpstr>Слайд 16</vt:lpstr>
      <vt:lpstr>Компенсационные выплаты за работу ночью.</vt:lpstr>
      <vt:lpstr>Слайд 18</vt:lpstr>
      <vt:lpstr> Выплаты за интенсивность и высокие результаты работы  </vt:lpstr>
      <vt:lpstr>Рекомендуемая стимулирующая выплата за интенсивность постоянного характера-«классность» водителям.</vt:lpstr>
      <vt:lpstr>Слайд 21</vt:lpstr>
      <vt:lpstr>Стимулирующая выплата за качество.</vt:lpstr>
      <vt:lpstr>Стимулирующие выплаты за качество.</vt:lpstr>
      <vt:lpstr>Слайд 24</vt:lpstr>
      <vt:lpstr>Варианты стимулирующих выплат за качество.</vt:lpstr>
      <vt:lpstr>2 вариант.</vt:lpstr>
      <vt:lpstr>Расчет стоимости балла.</vt:lpstr>
      <vt:lpstr> Порядок расчета и утверждения размера выплат стимулирующего характера. </vt:lpstr>
      <vt:lpstr>Премиальные выплаты.</vt:lpstr>
      <vt:lpstr>Постановление Правительства СО от 16 февраля 2015 г. №59-П</vt:lpstr>
      <vt:lpstr>Гарантии и компенсации совместителям.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Иннокентьевна</cp:lastModifiedBy>
  <cp:revision>101</cp:revision>
  <dcterms:created xsi:type="dcterms:W3CDTF">2016-02-09T05:46:08Z</dcterms:created>
  <dcterms:modified xsi:type="dcterms:W3CDTF">2019-12-18T10:20:16Z</dcterms:modified>
</cp:coreProperties>
</file>