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Maven Pro" charset="0"/>
      <p:regular r:id="rId22"/>
      <p:bold r:id="rId23"/>
    </p:embeddedFont>
    <p:embeddedFont>
      <p:font typeface="Nunito" charset="-52"/>
      <p:regular r:id="rId24"/>
      <p:bold r:id="rId25"/>
      <p:italic r:id="rId26"/>
      <p:boldItalic r:id="rId27"/>
    </p:embeddedFont>
    <p:embeddedFont>
      <p:font typeface="Verdana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hP637w1TNu1aiMMqgVB6gerL0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4" d="100"/>
          <a:sy n="154" d="100"/>
        </p:scale>
        <p:origin x="-38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748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502bfe262beaaa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502bfe262beaaa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502bfe262beaaaf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502bfe262beaaaf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502bfe262beaaaf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502bfe262beaaaf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502bfe262beaaaf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502bfe262beaaaf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7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17"/>
            <p:cNvGrpSpPr/>
            <p:nvPr/>
          </p:nvGrpSpPr>
          <p:grpSpPr>
            <a:xfrm>
              <a:off x="7343003" y="4453711"/>
              <a:ext cx="316800" cy="688512"/>
              <a:chOff x="7343003" y="4453711"/>
              <a:chExt cx="316800" cy="688512"/>
            </a:xfrm>
          </p:grpSpPr>
          <p:sp>
            <p:nvSpPr>
              <p:cNvPr id="12" name="Google Shape;12;p17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17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4;p17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17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7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7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17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17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7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7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7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17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17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7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17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7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7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" name="Google Shape;29;p17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17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7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32;p17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17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7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7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36;p17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37;p17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17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7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17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17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26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267" name="Google Shape;267;p2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26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270" name="Google Shape;270;p2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8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51" name="Google Shape;51;p18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52" name="Google Shape;52;p18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8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8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8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56;p18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57" name="Google Shape;57;p18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8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8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8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8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8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63" name="Google Shape;63;p18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8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8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8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18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68" name="Google Shape;68;p18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8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8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71;p18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72" name="Google Shape;72;p18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8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8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8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8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" name="Google Shape;77;p18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78" name="Google Shape;78;p18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8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8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8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" name="Google Shape;82;p18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83" name="Google Shape;83;p18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8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8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" name="Google Shape;86;p18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87" name="Google Shape;87;p18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8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8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8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8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" name="Google Shape;92;p18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93" name="Google Shape;93;p18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8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8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8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97;p18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98" name="Google Shape;98;p18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18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8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8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18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03" name="Google Shape;103;p18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8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8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106;p18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07" name="Google Shape;107;p18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8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8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8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11;p18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112" name="Google Shape;112;p18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8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18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8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6" name="Google Shape;116;p18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117" name="Google Shape;117;p18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8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8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8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8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18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123" name="Google Shape;123;p18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8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8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8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" name="Google Shape;127;p18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128" name="Google Shape;128;p18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8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8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" name="Google Shape;131;p18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132" name="Google Shape;132;p18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8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8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8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36;p18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137" name="Google Shape;137;p18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8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8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8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8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" name="Google Shape;142;p18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143" name="Google Shape;143;p18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8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8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8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18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148" name="Google Shape;148;p18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8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8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" name="Google Shape;151;p18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152" name="Google Shape;152;p18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18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8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8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8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" name="Google Shape;157;p18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158" name="Google Shape;158;p18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8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8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8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" name="Google Shape;162;p18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163" name="Google Shape;163;p18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8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8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8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" name="Google Shape;167;p18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168" name="Google Shape;168;p18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8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8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" name="Google Shape;171;p18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172" name="Google Shape;172;p18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8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8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8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6" name="Google Shape;176;p18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8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9"/>
          <p:cNvGrpSpPr/>
          <p:nvPr/>
        </p:nvGrpSpPr>
        <p:grpSpPr>
          <a:xfrm>
            <a:off x="146769" y="3406"/>
            <a:ext cx="1233214" cy="1384535"/>
            <a:chOff x="146769" y="3406"/>
            <a:chExt cx="1233214" cy="1384535"/>
          </a:xfrm>
        </p:grpSpPr>
        <p:grpSp>
          <p:nvGrpSpPr>
            <p:cNvPr id="181" name="Google Shape;181;p19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182" name="Google Shape;182;p19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19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" name="Google Shape;184;p19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85" name="Google Shape;185;p19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9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19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8;p19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89" name="Google Shape;189;p19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19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9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19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19"/>
          <p:cNvGrpSpPr/>
          <p:nvPr/>
        </p:nvGrpSpPr>
        <p:grpSpPr>
          <a:xfrm>
            <a:off x="6775084" y="2904008"/>
            <a:ext cx="2186147" cy="2239500"/>
            <a:chOff x="6775084" y="2904008"/>
            <a:chExt cx="2186147" cy="2239500"/>
          </a:xfrm>
        </p:grpSpPr>
        <p:grpSp>
          <p:nvGrpSpPr>
            <p:cNvPr id="194" name="Google Shape;194;p19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95" name="Google Shape;195;p19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9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7" name="Google Shape;197;p19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98" name="Google Shape;198;p19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9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9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" name="Google Shape;201;p19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202" name="Google Shape;202;p19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9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9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9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" name="Google Shape;206;p19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207" name="Google Shape;207;p19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19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19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19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9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1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20"/>
          <p:cNvGrpSpPr/>
          <p:nvPr/>
        </p:nvGrpSpPr>
        <p:grpSpPr>
          <a:xfrm>
            <a:off x="6866714" y="1255"/>
            <a:ext cx="2267380" cy="2601741"/>
            <a:chOff x="6790514" y="1255"/>
            <a:chExt cx="2267380" cy="2601741"/>
          </a:xfrm>
        </p:grpSpPr>
        <p:grpSp>
          <p:nvGrpSpPr>
            <p:cNvPr id="216" name="Google Shape;216;p20"/>
            <p:cNvGrpSpPr/>
            <p:nvPr/>
          </p:nvGrpSpPr>
          <p:grpSpPr>
            <a:xfrm>
              <a:off x="7067536" y="1255"/>
              <a:ext cx="1990358" cy="1990303"/>
              <a:chOff x="7067536" y="1255"/>
              <a:chExt cx="1990358" cy="1990303"/>
            </a:xfrm>
          </p:grpSpPr>
          <p:sp>
            <p:nvSpPr>
              <p:cNvPr id="217" name="Google Shape;217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0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220;p20"/>
            <p:cNvGrpSpPr/>
            <p:nvPr/>
          </p:nvGrpSpPr>
          <p:grpSpPr>
            <a:xfrm>
              <a:off x="8207126" y="1807997"/>
              <a:ext cx="795000" cy="795000"/>
              <a:chOff x="8207126" y="1807997"/>
              <a:chExt cx="795000" cy="795000"/>
            </a:xfrm>
          </p:grpSpPr>
          <p:sp>
            <p:nvSpPr>
              <p:cNvPr id="221" name="Google Shape;221;p20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4" name="Google Shape;224;p20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225" name="Google Shape;225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7" name="Google Shape;227;p20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2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31" name="Google Shape;231;p2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3" name="Google Shape;233;p2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1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35" name="Google Shape;235;p2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2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38" name="Google Shape;238;p2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3" name="Google Shape;243;p2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23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46" name="Google Shape;246;p23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3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2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52" name="Google Shape;252;p2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2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59" name="Google Shape;259;p2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2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2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"/>
          <p:cNvSpPr txBox="1">
            <a:spLocks noGrp="1"/>
          </p:cNvSpPr>
          <p:nvPr>
            <p:ph type="ctrTitle"/>
          </p:nvPr>
        </p:nvSpPr>
        <p:spPr>
          <a:xfrm>
            <a:off x="0" y="2039775"/>
            <a:ext cx="9442800" cy="22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 sz="3000">
                <a:solidFill>
                  <a:srgbClr val="990000"/>
                </a:solidFill>
              </a:rPr>
              <a:t>МЕХАНИКА СОЦИАЛЬНЫХ СЕТЕЙ САРАТОВСКОЙ ОБЛАСТНОЙ ОРГАНИЗАЦИИ ПРОФСОЮЗА РАБОТНИКОВ ЗДРАВООХРАНЕНИЯ РФ</a:t>
            </a:r>
            <a:endParaRPr sz="3000">
              <a:solidFill>
                <a:srgbClr val="990000"/>
              </a:solidFill>
            </a:endParaRPr>
          </a:p>
        </p:txBody>
      </p:sp>
      <p:sp>
        <p:nvSpPr>
          <p:cNvPr id="278" name="Google Shape;278;p1"/>
          <p:cNvSpPr txBox="1"/>
          <p:nvPr/>
        </p:nvSpPr>
        <p:spPr>
          <a:xfrm>
            <a:off x="0" y="2039786"/>
            <a:ext cx="9144000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9" name="Google Shape;27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72351"/>
            <a:ext cx="2046500" cy="126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"/>
          <p:cNvSpPr txBox="1">
            <a:spLocks noGrp="1"/>
          </p:cNvSpPr>
          <p:nvPr>
            <p:ph type="title"/>
          </p:nvPr>
        </p:nvSpPr>
        <p:spPr>
          <a:xfrm>
            <a:off x="1643100" y="-1140525"/>
            <a:ext cx="5857800" cy="3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ПОДПИСАНЫ? </a:t>
            </a:r>
            <a:endParaRPr/>
          </a:p>
        </p:txBody>
      </p:sp>
      <p:pic>
        <p:nvPicPr>
          <p:cNvPr id="370" name="Google Shape;3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244" y="989415"/>
            <a:ext cx="5057525" cy="114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3246" y="2424410"/>
            <a:ext cx="5057523" cy="103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776" y="647425"/>
            <a:ext cx="1861150" cy="219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520" y="2978995"/>
            <a:ext cx="1860406" cy="195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3246" y="3694859"/>
            <a:ext cx="4947464" cy="11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"/>
          <p:cNvSpPr txBox="1">
            <a:spLocks noGrp="1"/>
          </p:cNvSpPr>
          <p:nvPr>
            <p:ph type="ctrTitle"/>
          </p:nvPr>
        </p:nvSpPr>
        <p:spPr>
          <a:xfrm>
            <a:off x="229749" y="313995"/>
            <a:ext cx="77733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Не забудьте поставить «ЛАЙК»👍🏼 к новостным событиям </a:t>
            </a:r>
            <a:endParaRPr/>
          </a:p>
        </p:txBody>
      </p:sp>
      <p:pic>
        <p:nvPicPr>
          <p:cNvPr id="380" name="Google Shape;380;p7"/>
          <p:cNvPicPr preferRelativeResize="0"/>
          <p:nvPr/>
        </p:nvPicPr>
        <p:blipFill rotWithShape="1">
          <a:blip r:embed="rId3">
            <a:alphaModFix/>
          </a:blip>
          <a:srcRect l="-15309" t="61693" r="15310" b="-2953"/>
          <a:stretch/>
        </p:blipFill>
        <p:spPr>
          <a:xfrm>
            <a:off x="4080425" y="1943600"/>
            <a:ext cx="5063576" cy="360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7"/>
          <p:cNvPicPr preferRelativeResize="0"/>
          <p:nvPr/>
        </p:nvPicPr>
        <p:blipFill rotWithShape="1">
          <a:blip r:embed="rId4">
            <a:alphaModFix/>
          </a:blip>
          <a:srcRect t="58081" r="3362"/>
          <a:stretch/>
        </p:blipFill>
        <p:spPr>
          <a:xfrm>
            <a:off x="0" y="1943600"/>
            <a:ext cx="4619749" cy="319990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"/>
          <p:cNvSpPr/>
          <p:nvPr/>
        </p:nvSpPr>
        <p:spPr>
          <a:xfrm>
            <a:off x="4571996" y="3721933"/>
            <a:ext cx="1920300" cy="972600"/>
          </a:xfrm>
          <a:prstGeom prst="donut">
            <a:avLst>
              <a:gd name="adj" fmla="val 722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7"/>
          <p:cNvSpPr txBox="1"/>
          <p:nvPr/>
        </p:nvSpPr>
        <p:spPr>
          <a:xfrm>
            <a:off x="3349780" y="1523471"/>
            <a:ext cx="91440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0" i="0" u="none" strike="noStrike" cap="none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ТЕЛЕГРАММ </a:t>
            </a:r>
            <a:endParaRPr sz="2600" b="0" i="0" u="none" strike="noStrike" cap="none">
              <a:solidFill>
                <a:srgbClr val="FF99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"/>
          <p:cNvSpPr txBox="1">
            <a:spLocks noGrp="1"/>
          </p:cNvSpPr>
          <p:nvPr>
            <p:ph type="title"/>
          </p:nvPr>
        </p:nvSpPr>
        <p:spPr>
          <a:xfrm>
            <a:off x="0" y="635639"/>
            <a:ext cx="6468000" cy="15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ru" sz="2500"/>
              <a:t>СТАВЬТЕ ЛАЙКИ К НОВОСТНЫМ СОБЫТИЯМ ВКОНТАКТЕ,ОСТАВЛЯЙТЕ КОММЕНТАРИИ </a:t>
            </a:r>
            <a:endParaRPr sz="2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endParaRPr sz="2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ru" sz="2500"/>
              <a:t>ОТСЛЕЖИВАЙТЕ СВОЙ РЕЙТИНГ АКТИВНОСТИ </a:t>
            </a:r>
            <a:endParaRPr sz="2500"/>
          </a:p>
        </p:txBody>
      </p:sp>
      <p:pic>
        <p:nvPicPr>
          <p:cNvPr id="389" name="Google Shape;38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8050" y="0"/>
            <a:ext cx="2675949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2025" y="2196550"/>
            <a:ext cx="4073951" cy="27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8"/>
          <p:cNvSpPr/>
          <p:nvPr/>
        </p:nvSpPr>
        <p:spPr>
          <a:xfrm>
            <a:off x="6275972" y="3974646"/>
            <a:ext cx="2186400" cy="996300"/>
          </a:xfrm>
          <a:prstGeom prst="donut">
            <a:avLst>
              <a:gd name="adj" fmla="val 5586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"/>
              <a:t>Как найти QR код 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"/>
          <p:cNvSpPr txBox="1">
            <a:spLocks noGrp="1"/>
          </p:cNvSpPr>
          <p:nvPr>
            <p:ph type="title"/>
          </p:nvPr>
        </p:nvSpPr>
        <p:spPr>
          <a:xfrm>
            <a:off x="4" y="288940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Шапка информканала телеграмм</a:t>
            </a:r>
            <a:endParaRPr/>
          </a:p>
        </p:txBody>
      </p:sp>
      <p:pic>
        <p:nvPicPr>
          <p:cNvPr id="402" name="Google Shape;40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924" y="1966753"/>
            <a:ext cx="3273465" cy="270749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0"/>
          <p:cNvSpPr/>
          <p:nvPr/>
        </p:nvSpPr>
        <p:spPr>
          <a:xfrm rot="-4033489" flipH="1">
            <a:off x="3063110" y="3548732"/>
            <a:ext cx="1098119" cy="1321990"/>
          </a:xfrm>
          <a:prstGeom prst="donut">
            <a:avLst>
              <a:gd name="adj" fmla="val 7840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10"/>
          <p:cNvPicPr preferRelativeResize="0"/>
          <p:nvPr/>
        </p:nvPicPr>
        <p:blipFill rotWithShape="1">
          <a:blip r:embed="rId4">
            <a:alphaModFix/>
          </a:blip>
          <a:srcRect t="9040"/>
          <a:stretch/>
        </p:blipFill>
        <p:spPr>
          <a:xfrm>
            <a:off x="5774350" y="589700"/>
            <a:ext cx="2703250" cy="440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1"/>
          <p:cNvSpPr txBox="1">
            <a:spLocks noGrp="1"/>
          </p:cNvSpPr>
          <p:nvPr>
            <p:ph type="ctrTitle"/>
          </p:nvPr>
        </p:nvSpPr>
        <p:spPr>
          <a:xfrm>
            <a:off x="188362" y="181724"/>
            <a:ext cx="6022500" cy="18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Открыть сообщество ВКонтакте </a:t>
            </a:r>
            <a:endParaRPr/>
          </a:p>
        </p:txBody>
      </p:sp>
      <p:sp>
        <p:nvSpPr>
          <p:cNvPr id="410" name="Google Shape;410;p11"/>
          <p:cNvSpPr txBox="1">
            <a:spLocks noGrp="1"/>
          </p:cNvSpPr>
          <p:nvPr>
            <p:ph type="subTitle" idx="1"/>
          </p:nvPr>
        </p:nvSpPr>
        <p:spPr>
          <a:xfrm>
            <a:off x="65425" y="2224050"/>
            <a:ext cx="42555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"/>
              <a:t>Нажать на данный значок </a:t>
            </a:r>
            <a:endParaRPr/>
          </a:p>
        </p:txBody>
      </p:sp>
      <p:pic>
        <p:nvPicPr>
          <p:cNvPr id="411" name="Google Shape;41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110344"/>
            <a:ext cx="2144325" cy="403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7410" y="0"/>
            <a:ext cx="2377342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1"/>
          <p:cNvPicPr preferRelativeResize="0"/>
          <p:nvPr/>
        </p:nvPicPr>
        <p:blipFill rotWithShape="1">
          <a:blip r:embed="rId5">
            <a:alphaModFix/>
          </a:blip>
          <a:srcRect l="51810" b="37413"/>
          <a:stretch/>
        </p:blipFill>
        <p:spPr>
          <a:xfrm>
            <a:off x="2682075" y="2025275"/>
            <a:ext cx="1638850" cy="22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1"/>
          <p:cNvSpPr/>
          <p:nvPr/>
        </p:nvSpPr>
        <p:spPr>
          <a:xfrm>
            <a:off x="5845825" y="915150"/>
            <a:ext cx="1121400" cy="1091400"/>
          </a:xfrm>
          <a:prstGeom prst="donut">
            <a:avLst>
              <a:gd name="adj" fmla="val 5008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1"/>
          <p:cNvSpPr/>
          <p:nvPr/>
        </p:nvSpPr>
        <p:spPr>
          <a:xfrm>
            <a:off x="6967400" y="3487854"/>
            <a:ext cx="1823700" cy="450900"/>
          </a:xfrm>
          <a:prstGeom prst="donut">
            <a:avLst>
              <a:gd name="adj" fmla="val 5008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2"/>
          <p:cNvSpPr txBox="1">
            <a:spLocks noGrp="1"/>
          </p:cNvSpPr>
          <p:nvPr>
            <p:ph type="title"/>
          </p:nvPr>
        </p:nvSpPr>
        <p:spPr>
          <a:xfrm>
            <a:off x="157729" y="212203"/>
            <a:ext cx="7362600" cy="18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КАК УВЕЛИЧИТЬ ПОДПИСЧИКОВ ?</a:t>
            </a:r>
            <a:endParaRPr/>
          </a:p>
        </p:txBody>
      </p:sp>
      <p:sp>
        <p:nvSpPr>
          <p:cNvPr id="421" name="Google Shape;421;p12"/>
          <p:cNvSpPr txBox="1"/>
          <p:nvPr/>
        </p:nvSpPr>
        <p:spPr>
          <a:xfrm>
            <a:off x="0" y="2039786"/>
            <a:ext cx="91440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Verdana"/>
              <a:buChar char="●"/>
            </a:pPr>
            <a:r>
              <a:rPr lang="ru" sz="25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Интересные поводы - отслеживать просмотры</a:t>
            </a:r>
            <a:endParaRPr sz="25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Verdana"/>
              <a:buChar char="●"/>
            </a:pPr>
            <a:r>
              <a:rPr lang="ru" sz="25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Индивидуальный контент - изюминка </a:t>
            </a:r>
            <a:endParaRPr sz="25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Verdana"/>
              <a:buChar char="●"/>
            </a:pPr>
            <a:r>
              <a:rPr lang="ru" sz="25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Делиться достижениями Председателя ППО</a:t>
            </a:r>
            <a:endParaRPr sz="25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Verdana"/>
              <a:buChar char="●"/>
            </a:pPr>
            <a:r>
              <a:rPr lang="ru" sz="25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Репосты публикаций областной организации и ЦК</a:t>
            </a:r>
            <a:endParaRPr sz="25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Verdana"/>
              <a:buChar char="●"/>
            </a:pPr>
            <a:r>
              <a:rPr lang="ru" sz="25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Качественные фотографии к публикациям </a:t>
            </a:r>
            <a:endParaRPr sz="25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Verdana"/>
              <a:buChar char="●"/>
            </a:pPr>
            <a:r>
              <a:rPr lang="ru" sz="25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Частые комментарии - способствуют продвижению</a:t>
            </a:r>
            <a:endParaRPr sz="25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Verdana"/>
              <a:buChar char="●"/>
            </a:pPr>
            <a:r>
              <a:rPr lang="ru" sz="25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Активное участие профактива  </a:t>
            </a:r>
            <a:endParaRPr sz="25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6011700" cy="20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"/>
              <a:t>Не забудьте поделиться сообществом ВКонтакте среди Ваших друзей </a:t>
            </a:r>
            <a:endParaRPr/>
          </a:p>
        </p:txBody>
      </p:sp>
      <p:pic>
        <p:nvPicPr>
          <p:cNvPr id="427" name="Google Shape;427;p13"/>
          <p:cNvPicPr preferRelativeResize="0"/>
          <p:nvPr/>
        </p:nvPicPr>
        <p:blipFill rotWithShape="1">
          <a:blip r:embed="rId3">
            <a:alphaModFix/>
          </a:blip>
          <a:srcRect t="4915"/>
          <a:stretch/>
        </p:blipFill>
        <p:spPr>
          <a:xfrm>
            <a:off x="5244290" y="126363"/>
            <a:ext cx="2682051" cy="489077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3"/>
          <p:cNvSpPr txBox="1"/>
          <p:nvPr/>
        </p:nvSpPr>
        <p:spPr>
          <a:xfrm>
            <a:off x="0" y="2039786"/>
            <a:ext cx="9144000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9" name="Google Shape;429;p13"/>
          <p:cNvSpPr/>
          <p:nvPr/>
        </p:nvSpPr>
        <p:spPr>
          <a:xfrm>
            <a:off x="6923750" y="1236641"/>
            <a:ext cx="1002600" cy="1091400"/>
          </a:xfrm>
          <a:prstGeom prst="donut">
            <a:avLst>
              <a:gd name="adj" fmla="val 5008"/>
            </a:avLst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2662" y="2098511"/>
            <a:ext cx="2202882" cy="237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4"/>
          <p:cNvSpPr txBox="1">
            <a:spLocks noGrp="1"/>
          </p:cNvSpPr>
          <p:nvPr>
            <p:ph type="ctrTitle"/>
          </p:nvPr>
        </p:nvSpPr>
        <p:spPr>
          <a:xfrm>
            <a:off x="824000" y="1613826"/>
            <a:ext cx="7276200" cy="19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QR КОДЫ НА ПРОФСОЮЗНЫЙ СТЕНД И ЛИСТОВКИ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7715100" cy="28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/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"/>
          <p:cNvSpPr txBox="1">
            <a:spLocks noGrp="1"/>
          </p:cNvSpPr>
          <p:nvPr>
            <p:ph type="title"/>
          </p:nvPr>
        </p:nvSpPr>
        <p:spPr>
          <a:xfrm>
            <a:off x="328825" y="772725"/>
            <a:ext cx="74268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"/>
              <a:t>ЕСТЬ Телеграмм ?</a:t>
            </a:r>
            <a:endParaRPr/>
          </a:p>
        </p:txBody>
      </p:sp>
      <p:sp>
        <p:nvSpPr>
          <p:cNvPr id="285" name="Google Shape;285;p2"/>
          <p:cNvSpPr txBox="1">
            <a:spLocks noGrp="1"/>
          </p:cNvSpPr>
          <p:nvPr>
            <p:ph type="body" idx="1"/>
          </p:nvPr>
        </p:nvSpPr>
        <p:spPr>
          <a:xfrm>
            <a:off x="476587" y="2214252"/>
            <a:ext cx="63669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ru" sz="1900" b="1" dirty="0"/>
              <a:t>СКАЧАТЬ ЧЕРЕЗ ПРИЛОЖЕНИЕ в зависимости от платформы телефона   apple или андроид </a:t>
            </a:r>
            <a:endParaRPr sz="1900" b="1" dirty="0"/>
          </a:p>
        </p:txBody>
      </p:sp>
      <p:pic>
        <p:nvPicPr>
          <p:cNvPr id="286" name="Google Shape;28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681" y="2969963"/>
            <a:ext cx="2297775" cy="191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1150" y="2969975"/>
            <a:ext cx="2297775" cy="19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"/>
          <p:cNvSpPr txBox="1"/>
          <p:nvPr/>
        </p:nvSpPr>
        <p:spPr>
          <a:xfrm>
            <a:off x="3093450" y="772720"/>
            <a:ext cx="69462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ru" sz="3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ЕСТЬ ВКОНТАКТЕ?</a:t>
            </a:r>
            <a:endParaRPr sz="37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"/>
          <p:cNvSpPr txBox="1">
            <a:spLocks noGrp="1"/>
          </p:cNvSpPr>
          <p:nvPr>
            <p:ph type="title"/>
          </p:nvPr>
        </p:nvSpPr>
        <p:spPr>
          <a:xfrm>
            <a:off x="2700282" y="698851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 sz="2400"/>
              <a:t>ОТКРЫТЬ ПРИЛОЖЕНИЕ И ВВЕСТИ В ПОИСКОВУЮ СТРОКУ НАЗВАНИЕ СОЦИАЛЬНЫХ СЕТЕЙ </a:t>
            </a:r>
            <a:endParaRPr sz="2400"/>
          </a:p>
        </p:txBody>
      </p:sp>
      <p:pic>
        <p:nvPicPr>
          <p:cNvPr id="294" name="Google Shape;29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727" y="216450"/>
            <a:ext cx="2157399" cy="466764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"/>
          <p:cNvSpPr/>
          <p:nvPr/>
        </p:nvSpPr>
        <p:spPr>
          <a:xfrm rot="-663340">
            <a:off x="2269982" y="587297"/>
            <a:ext cx="1312559" cy="677372"/>
          </a:xfrm>
          <a:prstGeom prst="leftArrow">
            <a:avLst>
              <a:gd name="adj1" fmla="val 4252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"/>
          <p:cNvSpPr txBox="1"/>
          <p:nvPr/>
        </p:nvSpPr>
        <p:spPr>
          <a:xfrm>
            <a:off x="2700264" y="2217425"/>
            <a:ext cx="58578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ru" sz="31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СКАЧАТЬ </a:t>
            </a:r>
            <a:endParaRPr sz="31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7" name="Google Shape;297;p3"/>
          <p:cNvSpPr txBox="1"/>
          <p:nvPr/>
        </p:nvSpPr>
        <p:spPr>
          <a:xfrm>
            <a:off x="2700275" y="2883136"/>
            <a:ext cx="9144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" sz="21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пройти регистрацию по указанным</a:t>
            </a:r>
            <a:endParaRPr sz="2100" b="0" i="0" u="none" strike="noStrike" cap="non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" sz="21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требованиям социальных сетей </a:t>
            </a:r>
            <a:endParaRPr sz="2100" b="0" i="0" u="none" strike="noStrike" cap="non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98" name="Google Shape;29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1897" y="3716329"/>
            <a:ext cx="1418100" cy="135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9998" y="3721925"/>
            <a:ext cx="1253281" cy="13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502bfe262beaaaf_0"/>
          <p:cNvSpPr txBox="1">
            <a:spLocks noGrp="1"/>
          </p:cNvSpPr>
          <p:nvPr>
            <p:ph type="title"/>
          </p:nvPr>
        </p:nvSpPr>
        <p:spPr>
          <a:xfrm>
            <a:off x="1" y="183121"/>
            <a:ext cx="84237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/>
              <a:t>Как найти страницы в ВКонтакте ?</a:t>
            </a:r>
            <a:endParaRPr sz="4500"/>
          </a:p>
        </p:txBody>
      </p:sp>
      <p:sp>
        <p:nvSpPr>
          <p:cNvPr id="305" name="Google Shape;305;g4502bfe262beaaaf_0"/>
          <p:cNvSpPr txBox="1">
            <a:spLocks noGrp="1"/>
          </p:cNvSpPr>
          <p:nvPr>
            <p:ph type="body" idx="1"/>
          </p:nvPr>
        </p:nvSpPr>
        <p:spPr>
          <a:xfrm>
            <a:off x="186273" y="1808518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Главная страница ВКонтакте </a:t>
            </a:r>
            <a:endParaRPr/>
          </a:p>
        </p:txBody>
      </p:sp>
      <p:pic>
        <p:nvPicPr>
          <p:cNvPr id="306" name="Google Shape;306;g4502bfe262beaaaf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67" y="2308614"/>
            <a:ext cx="5965474" cy="133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4502bfe262beaaaf_0"/>
          <p:cNvSpPr txBox="1"/>
          <p:nvPr/>
        </p:nvSpPr>
        <p:spPr>
          <a:xfrm>
            <a:off x="2663725" y="1808525"/>
            <a:ext cx="507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rgbClr val="D9D9D9"/>
                </a:solidFill>
                <a:latin typeface="Nunito"/>
                <a:ea typeface="Nunito"/>
                <a:cs typeface="Nunito"/>
                <a:sym typeface="Nunito"/>
              </a:rPr>
              <a:t>Находим значок «Лупа» - поиск </a:t>
            </a:r>
            <a:endParaRPr sz="2500">
              <a:solidFill>
                <a:srgbClr val="D9D9D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8" name="Google Shape;308;g4502bfe262beaaaf_0"/>
          <p:cNvSpPr/>
          <p:nvPr/>
        </p:nvSpPr>
        <p:spPr>
          <a:xfrm>
            <a:off x="4721878" y="2571750"/>
            <a:ext cx="953700" cy="569400"/>
          </a:xfrm>
          <a:prstGeom prst="donut">
            <a:avLst>
              <a:gd name="adj" fmla="val 6384"/>
            </a:avLst>
          </a:prstGeom>
          <a:solidFill>
            <a:srgbClr val="85200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g4502bfe262beaaaf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0300" y="3904374"/>
            <a:ext cx="4203399" cy="11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4502bfe262beaaaf_0"/>
          <p:cNvSpPr/>
          <p:nvPr/>
        </p:nvSpPr>
        <p:spPr>
          <a:xfrm>
            <a:off x="5042125" y="4146775"/>
            <a:ext cx="2205000" cy="742800"/>
          </a:xfrm>
          <a:prstGeom prst="donut">
            <a:avLst>
              <a:gd name="adj" fmla="val 4611"/>
            </a:avLst>
          </a:prstGeom>
          <a:solidFill>
            <a:srgbClr val="85200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4502bfe262beaaaf_0"/>
          <p:cNvSpPr txBox="1"/>
          <p:nvPr/>
        </p:nvSpPr>
        <p:spPr>
          <a:xfrm>
            <a:off x="10" y="3904374"/>
            <a:ext cx="9144000" cy="5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Выбираем категорию </a:t>
            </a:r>
            <a:endParaRPr sz="27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502bfe262beaaaf_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6900" cy="16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FEFEF"/>
                </a:solidFill>
              </a:rPr>
              <a:t>Наше наименование сообщества: Саратов | Профсоюз здравоохранения </a:t>
            </a:r>
            <a:endParaRPr>
              <a:solidFill>
                <a:srgbClr val="EFEFEF"/>
              </a:solidFill>
            </a:endParaRPr>
          </a:p>
        </p:txBody>
      </p:sp>
      <p:pic>
        <p:nvPicPr>
          <p:cNvPr id="317" name="Google Shape;317;g4502bfe262beaaaf_18"/>
          <p:cNvPicPr preferRelativeResize="0"/>
          <p:nvPr/>
        </p:nvPicPr>
        <p:blipFill rotWithShape="1">
          <a:blip r:embed="rId3">
            <a:alphaModFix/>
          </a:blip>
          <a:srcRect t="5953"/>
          <a:stretch/>
        </p:blipFill>
        <p:spPr>
          <a:xfrm>
            <a:off x="3383325" y="1365125"/>
            <a:ext cx="2527975" cy="377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4502bfe262beaaaf_18"/>
          <p:cNvPicPr preferRelativeResize="0"/>
          <p:nvPr/>
        </p:nvPicPr>
        <p:blipFill rotWithShape="1">
          <a:blip r:embed="rId4">
            <a:alphaModFix/>
          </a:blip>
          <a:srcRect t="3518" b="37254"/>
          <a:stretch/>
        </p:blipFill>
        <p:spPr>
          <a:xfrm>
            <a:off x="434875" y="1365124"/>
            <a:ext cx="2948449" cy="377837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4502bfe262beaaaf_18"/>
          <p:cNvSpPr txBox="1"/>
          <p:nvPr/>
        </p:nvSpPr>
        <p:spPr>
          <a:xfrm>
            <a:off x="6537040" y="1600474"/>
            <a:ext cx="27033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Вводим наименование в строку «Поиска» снизу варианты сообществ нажимаем справа на + это означает, что Вы подписаны </a:t>
            </a:r>
            <a:endParaRPr sz="24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0" name="Google Shape;320;g4502bfe262beaaaf_18"/>
          <p:cNvSpPr/>
          <p:nvPr/>
        </p:nvSpPr>
        <p:spPr>
          <a:xfrm rot="-10515378">
            <a:off x="534829" y="1396980"/>
            <a:ext cx="787196" cy="406989"/>
          </a:xfrm>
          <a:prstGeom prst="donut">
            <a:avLst>
              <a:gd name="adj" fmla="val 6384"/>
            </a:avLst>
          </a:prstGeom>
          <a:solidFill>
            <a:srgbClr val="85200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95;p3"/>
          <p:cNvSpPr/>
          <p:nvPr/>
        </p:nvSpPr>
        <p:spPr>
          <a:xfrm rot="20776826">
            <a:off x="5505119" y="1311213"/>
            <a:ext cx="1563972" cy="677372"/>
          </a:xfrm>
          <a:prstGeom prst="leftArrow">
            <a:avLst>
              <a:gd name="adj1" fmla="val 4252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4502bfe262beaaaf_33"/>
          <p:cNvSpPr txBox="1">
            <a:spLocks noGrp="1"/>
          </p:cNvSpPr>
          <p:nvPr>
            <p:ph type="title"/>
          </p:nvPr>
        </p:nvSpPr>
        <p:spPr>
          <a:xfrm>
            <a:off x="0" y="288940"/>
            <a:ext cx="8534400" cy="70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Поиск личной страницы Председателя областной организации ВКОНТАКТЕ </a:t>
            </a:r>
            <a:endParaRPr/>
          </a:p>
        </p:txBody>
      </p:sp>
      <p:pic>
        <p:nvPicPr>
          <p:cNvPr id="327" name="Google Shape;327;g4502bfe262beaaaf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7849"/>
            <a:ext cx="4251866" cy="14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4502bfe262beaaaf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6675" y="1147850"/>
            <a:ext cx="2167299" cy="3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4502bfe262beaaaf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6375" y="1147850"/>
            <a:ext cx="1776363" cy="384325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4502bfe262beaaaf_33"/>
          <p:cNvSpPr txBox="1"/>
          <p:nvPr/>
        </p:nvSpPr>
        <p:spPr>
          <a:xfrm>
            <a:off x="0" y="2571750"/>
            <a:ext cx="4572000" cy="21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D9D9D9"/>
                </a:solidFill>
                <a:latin typeface="Nunito"/>
                <a:ea typeface="Nunito"/>
                <a:cs typeface="Nunito"/>
                <a:sym typeface="Nunito"/>
              </a:rPr>
              <a:t>Выбираем категорию «Люди» и вводим имя и фамилию- Сергей Прохоров</a:t>
            </a:r>
            <a:endParaRPr sz="1800">
              <a:solidFill>
                <a:srgbClr val="D9D9D9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D9D9D9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D9D9D9"/>
                </a:solidFill>
                <a:latin typeface="Nunito"/>
                <a:ea typeface="Nunito"/>
                <a:cs typeface="Nunito"/>
                <a:sym typeface="Nunito"/>
              </a:rPr>
              <a:t>Если страница не нашлась—в дополнительных настройках указываем город Саратов  и возраст, нажимаем на значок «+с человечком справа»</a:t>
            </a:r>
            <a:endParaRPr sz="1800">
              <a:solidFill>
                <a:srgbClr val="D9D9D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1" name="Google Shape;331;g4502bfe262beaaaf_33"/>
          <p:cNvSpPr/>
          <p:nvPr/>
        </p:nvSpPr>
        <p:spPr>
          <a:xfrm>
            <a:off x="5610653" y="1504175"/>
            <a:ext cx="630600" cy="1721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4502bfe262beaaaf_33"/>
          <p:cNvSpPr/>
          <p:nvPr/>
        </p:nvSpPr>
        <p:spPr>
          <a:xfrm>
            <a:off x="7101268" y="3153905"/>
            <a:ext cx="260700" cy="1145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4502bfe262beaaaf_33"/>
          <p:cNvSpPr/>
          <p:nvPr/>
        </p:nvSpPr>
        <p:spPr>
          <a:xfrm>
            <a:off x="7361975" y="3960804"/>
            <a:ext cx="630600" cy="6171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502bfe262beaaaf_28"/>
          <p:cNvSpPr txBox="1">
            <a:spLocks noGrp="1"/>
          </p:cNvSpPr>
          <p:nvPr>
            <p:ph type="ctrTitle"/>
          </p:nvPr>
        </p:nvSpPr>
        <p:spPr>
          <a:xfrm>
            <a:off x="0" y="307987"/>
            <a:ext cx="6129600" cy="9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Поиск новостных каналов областной организации Телеграмм</a:t>
            </a:r>
            <a:endParaRPr dirty="0"/>
          </a:p>
        </p:txBody>
      </p:sp>
      <p:sp>
        <p:nvSpPr>
          <p:cNvPr id="339" name="Google Shape;339;g4502bfe262beaaaf_28"/>
          <p:cNvSpPr txBox="1">
            <a:spLocks noGrp="1"/>
          </p:cNvSpPr>
          <p:nvPr>
            <p:ph type="subTitle" idx="1"/>
          </p:nvPr>
        </p:nvSpPr>
        <p:spPr>
          <a:xfrm>
            <a:off x="0" y="1549225"/>
            <a:ext cx="2006700" cy="21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Находим поисковую строку и вводим наименование организации САРПРОФЗДРАВ, нажимаем нужное сообщество снизу нажимаем «ПОДПИСАТЬСЯ»</a:t>
            </a:r>
            <a:endParaRPr dirty="0"/>
          </a:p>
        </p:txBody>
      </p:sp>
      <p:pic>
        <p:nvPicPr>
          <p:cNvPr id="340" name="Google Shape;340;g4502bfe262beaaaf_28"/>
          <p:cNvPicPr preferRelativeResize="0"/>
          <p:nvPr/>
        </p:nvPicPr>
        <p:blipFill rotWithShape="1">
          <a:blip r:embed="rId3">
            <a:alphaModFix/>
          </a:blip>
          <a:srcRect l="-14046" t="-52326" r="-39303" b="6447"/>
          <a:stretch/>
        </p:blipFill>
        <p:spPr>
          <a:xfrm>
            <a:off x="1963962" y="612025"/>
            <a:ext cx="2201675" cy="453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4502bfe262beaaaf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1350" y="1549225"/>
            <a:ext cx="1661300" cy="359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4502bfe262beaaaf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8978" y="612025"/>
            <a:ext cx="1661400" cy="359451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4502bfe262beaaaf_28"/>
          <p:cNvSpPr txBox="1"/>
          <p:nvPr/>
        </p:nvSpPr>
        <p:spPr>
          <a:xfrm>
            <a:off x="-91660" y="2121350"/>
            <a:ext cx="7846200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4" name="Google Shape;344;g4502bfe262beaaaf_28"/>
          <p:cNvSpPr txBox="1"/>
          <p:nvPr/>
        </p:nvSpPr>
        <p:spPr>
          <a:xfrm>
            <a:off x="67962" y="3565892"/>
            <a:ext cx="1661400" cy="1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Личная страница для поиска Председателя — Сергей Прохоров. Здравый голос профсоюза</a:t>
            </a:r>
            <a:endParaRPr sz="12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5" name="Google Shape;345;g4502bfe262beaaaf_28"/>
          <p:cNvSpPr/>
          <p:nvPr/>
        </p:nvSpPr>
        <p:spPr>
          <a:xfrm rot="-1570803">
            <a:off x="2182784" y="1576272"/>
            <a:ext cx="219632" cy="1041938"/>
          </a:xfrm>
          <a:prstGeom prst="downArrow">
            <a:avLst>
              <a:gd name="adj1" fmla="val 50000"/>
              <a:gd name="adj2" fmla="val 79828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"/>
          <p:cNvSpPr txBox="1">
            <a:spLocks noGrp="1"/>
          </p:cNvSpPr>
          <p:nvPr>
            <p:ph type="title"/>
          </p:nvPr>
        </p:nvSpPr>
        <p:spPr>
          <a:xfrm>
            <a:off x="285831" y="0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ru" sz="3300"/>
              <a:t>Подписка на информканалы областной организации </a:t>
            </a:r>
            <a:endParaRPr sz="3300"/>
          </a:p>
        </p:txBody>
      </p:sp>
      <p:sp>
        <p:nvSpPr>
          <p:cNvPr id="351" name="Google Shape;351;p4"/>
          <p:cNvSpPr txBox="1">
            <a:spLocks noGrp="1"/>
          </p:cNvSpPr>
          <p:nvPr>
            <p:ph type="body" idx="1"/>
          </p:nvPr>
        </p:nvSpPr>
        <p:spPr>
          <a:xfrm>
            <a:off x="285825" y="1376175"/>
            <a:ext cx="5526900" cy="18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ru" sz="2200"/>
              <a:t>Личная страница Председателя областной организации Сергея Александровича Прохорова </a:t>
            </a:r>
            <a:endParaRPr sz="2200"/>
          </a:p>
        </p:txBody>
      </p:sp>
      <p:sp>
        <p:nvSpPr>
          <p:cNvPr id="352" name="Google Shape;352;p4"/>
          <p:cNvSpPr txBox="1"/>
          <p:nvPr/>
        </p:nvSpPr>
        <p:spPr>
          <a:xfrm>
            <a:off x="0" y="2039723"/>
            <a:ext cx="43728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3" name="Google Shape;35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3526" y="1440155"/>
            <a:ext cx="2180474" cy="370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"/>
          <p:cNvPicPr preferRelativeResize="0"/>
          <p:nvPr/>
        </p:nvPicPr>
        <p:blipFill rotWithShape="1">
          <a:blip r:embed="rId4">
            <a:alphaModFix/>
          </a:blip>
          <a:srcRect t="39445"/>
          <a:stretch/>
        </p:blipFill>
        <p:spPr>
          <a:xfrm>
            <a:off x="4372788" y="3082556"/>
            <a:ext cx="2180476" cy="186330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"/>
          <p:cNvSpPr txBox="1"/>
          <p:nvPr/>
        </p:nvSpPr>
        <p:spPr>
          <a:xfrm flipH="1">
            <a:off x="1981249" y="2512988"/>
            <a:ext cx="6963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НАВЕСТИ ЭКРАН ТЕЛЕФОНА </a:t>
            </a:r>
            <a:endParaRPr sz="2000" b="1" i="0" u="none" strike="noStrike" cap="none">
              <a:solidFill>
                <a:srgbClr val="FF99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6" name="Google Shape;3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123" y="2884927"/>
            <a:ext cx="2180476" cy="2258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74568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ru" sz="2100" b="1">
                <a:latin typeface="Verdana"/>
                <a:ea typeface="Verdana"/>
                <a:cs typeface="Verdana"/>
                <a:sym typeface="Verdana"/>
              </a:rPr>
              <a:t>ИНФОРМАЦИОННЫЕ КАНАЛЫ ОБЛАСТНОЙ ОРГАНИЗАЦИИ </a:t>
            </a:r>
            <a:endParaRPr sz="2100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2" name="Google Shape;36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431300"/>
            <a:ext cx="3559802" cy="355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4602" y="1431300"/>
            <a:ext cx="3380759" cy="355980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"/>
          <p:cNvSpPr txBox="1"/>
          <p:nvPr/>
        </p:nvSpPr>
        <p:spPr>
          <a:xfrm>
            <a:off x="0" y="909911"/>
            <a:ext cx="9144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СООБЩЕСТВО ВКОНТАКТЕ И КАНАЛ В ТЕЛЕГРАММ</a:t>
            </a:r>
            <a:endParaRPr sz="2200" b="1" i="0" u="none" strike="noStrike" cap="none">
              <a:solidFill>
                <a:srgbClr val="FF99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284</Words>
  <Application>Microsoft Office PowerPoint</Application>
  <PresentationFormat>Экран (16:9)</PresentationFormat>
  <Paragraphs>47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Maven Pro</vt:lpstr>
      <vt:lpstr>Nunito</vt:lpstr>
      <vt:lpstr>Verdana</vt:lpstr>
      <vt:lpstr>Momentum</vt:lpstr>
      <vt:lpstr>МЕХАНИКА СОЦИАЛЬНЫХ СЕТЕЙ САРАТОВСКОЙ ОБЛАСТНОЙ ОРГАНИЗАЦИИ ПРОФСОЮЗА РАБОТНИКОВ ЗДРАВООХРАНЕНИЯ РФ</vt:lpstr>
      <vt:lpstr>ЕСТЬ Телеграмм ?</vt:lpstr>
      <vt:lpstr>ОТКРЫТЬ ПРИЛОЖЕНИЕ И ВВЕСТИ В ПОИСКОВУЮ СТРОКУ НАЗВАНИЕ СОЦИАЛЬНЫХ СЕТЕЙ </vt:lpstr>
      <vt:lpstr>Как найти страницы в ВКонтакте ?</vt:lpstr>
      <vt:lpstr>Наше наименование сообщества: Саратов | Профсоюз здравоохранения </vt:lpstr>
      <vt:lpstr>Поиск личной страницы Председателя областной организации ВКОНТАКТЕ </vt:lpstr>
      <vt:lpstr>Поиск новостных каналов областной организации Телеграмм</vt:lpstr>
      <vt:lpstr>Подписка на информканалы областной организации </vt:lpstr>
      <vt:lpstr>Презентация PowerPoint</vt:lpstr>
      <vt:lpstr>ПОДПИСАНЫ? </vt:lpstr>
      <vt:lpstr>Не забудьте поставить «ЛАЙК»👍🏼 к новостным событиям </vt:lpstr>
      <vt:lpstr>СТАВЬТЕ ЛАЙКИ К НОВОСТНЫМ СОБЫТИЯМ ВКОНТАКТЕ,ОСТАВЛЯЙТЕ КОММЕНТАРИИ   ОТСЛЕЖИВАЙТЕ СВОЙ РЕЙТИНГ АКТИВНОСТИ </vt:lpstr>
      <vt:lpstr>Как найти QR код ?</vt:lpstr>
      <vt:lpstr>Шапка информканала телеграмм</vt:lpstr>
      <vt:lpstr>Открыть сообщество ВКонтакте </vt:lpstr>
      <vt:lpstr>КАК УВЕЛИЧИТЬ ПОДПИСЧИКОВ ?</vt:lpstr>
      <vt:lpstr>Не забудьте поделиться сообществом ВКонтакте среди Ваших друзей </vt:lpstr>
      <vt:lpstr>QR КОДЫ НА ПРОФСОЮЗНЫЙ СТЕНД И ЛИСТОВКИ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МЕХАНИКА СОЦИАЛЬНЫХ СЕТЕЙ САРАТОВСКОЙ ОБЛАСТНОЙ ОРГАНИЗАЦИИ ПРОФСОЮЗА РАБОТНИКОВ ЗДРАВООХРАНЕНИЯ РФ</dc:title>
  <cp:lastModifiedBy>Владимир</cp:lastModifiedBy>
  <cp:revision>2</cp:revision>
  <dcterms:modified xsi:type="dcterms:W3CDTF">2023-03-23T08:52:30Z</dcterms:modified>
</cp:coreProperties>
</file>